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8" r:id="rId3"/>
    <p:sldId id="336" r:id="rId4"/>
    <p:sldId id="337" r:id="rId5"/>
    <p:sldId id="338" r:id="rId6"/>
    <p:sldId id="339" r:id="rId7"/>
    <p:sldId id="340" r:id="rId8"/>
    <p:sldId id="341" r:id="rId9"/>
    <p:sldId id="342" r:id="rId10"/>
    <p:sldId id="343" r:id="rId11"/>
    <p:sldId id="344" r:id="rId12"/>
    <p:sldId id="345" r:id="rId13"/>
    <p:sldId id="346" r:id="rId14"/>
    <p:sldId id="347"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271" r:id="rId41"/>
    <p:sldId id="279"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9" r:id="rId60"/>
    <p:sldId id="298" r:id="rId61"/>
    <p:sldId id="297" r:id="rId62"/>
    <p:sldId id="300" r:id="rId63"/>
    <p:sldId id="326" r:id="rId64"/>
    <p:sldId id="327" r:id="rId65"/>
    <p:sldId id="328" r:id="rId66"/>
    <p:sldId id="329" r:id="rId67"/>
    <p:sldId id="330" r:id="rId68"/>
    <p:sldId id="331" r:id="rId69"/>
    <p:sldId id="332" r:id="rId70"/>
    <p:sldId id="333" r:id="rId71"/>
    <p:sldId id="334" r:id="rId72"/>
    <p:sldId id="335" r:id="rId7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736" y="-3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40A47-7072-4B18-B9AA-2CB8B455682D}" type="datetimeFigureOut">
              <a:rPr lang="fr-FR" smtClean="0"/>
              <a:t>13/06/2023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2DF4F3-D120-4002-A3F6-3B595EB3517A}" type="slidenum">
              <a:rPr lang="fr-FR" smtClean="0"/>
              <a:t>‹N°›</a:t>
            </a:fld>
            <a:endParaRPr lang="fr-FR"/>
          </a:p>
        </p:txBody>
      </p:sp>
    </p:spTree>
    <p:extLst>
      <p:ext uri="{BB962C8B-B14F-4D97-AF65-F5344CB8AC3E}">
        <p14:creationId xmlns:p14="http://schemas.microsoft.com/office/powerpoint/2010/main" val="37448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1e4786fa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251e4786fad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1e4786fa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51e4786fad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51e4786fa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251e4786fad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1e0aec3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51e0aec3b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1e0aec3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251e0aec3ba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51e0aec3b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51e0aec3ba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1e4786fa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1e4786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1e0aec3b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251e0aec3ba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1e4786fa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51e4786fad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1e4786fa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51e4786fad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1e4786fa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51e4786fa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344041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395238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305126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73498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330916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943EDFA-F98F-41F3-B626-1C6CD3ECDD3E}" type="datetimeFigureOut">
              <a:rPr lang="fr-FR" smtClean="0"/>
              <a:t>13/06/2023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16300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943EDFA-F98F-41F3-B626-1C6CD3ECDD3E}" type="datetimeFigureOut">
              <a:rPr lang="fr-FR" smtClean="0"/>
              <a:t>13/06/2023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182792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943EDFA-F98F-41F3-B626-1C6CD3ECDD3E}" type="datetimeFigureOut">
              <a:rPr lang="fr-FR" smtClean="0"/>
              <a:t>13/06/2023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356100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943EDFA-F98F-41F3-B626-1C6CD3ECDD3E}" type="datetimeFigureOut">
              <a:rPr lang="fr-FR" smtClean="0"/>
              <a:t>13/06/2023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418801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943EDFA-F98F-41F3-B626-1C6CD3ECDD3E}" type="datetimeFigureOut">
              <a:rPr lang="fr-FR" smtClean="0"/>
              <a:t>13/06/2023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174642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943EDFA-F98F-41F3-B626-1C6CD3ECDD3E}" type="datetimeFigureOut">
              <a:rPr lang="fr-FR" smtClean="0"/>
              <a:t>13/06/2023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D07A22-D958-4B6E-AF9F-562C5A073C40}" type="slidenum">
              <a:rPr lang="fr-FR" smtClean="0"/>
              <a:t>‹N°›</a:t>
            </a:fld>
            <a:endParaRPr lang="fr-FR"/>
          </a:p>
        </p:txBody>
      </p:sp>
    </p:spTree>
    <p:extLst>
      <p:ext uri="{BB962C8B-B14F-4D97-AF65-F5344CB8AC3E}">
        <p14:creationId xmlns:p14="http://schemas.microsoft.com/office/powerpoint/2010/main" val="22745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3EDFA-F98F-41F3-B626-1C6CD3ECDD3E}" type="datetimeFigureOut">
              <a:rPr lang="fr-FR" smtClean="0"/>
              <a:t>13/06/2023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07A22-D958-4B6E-AF9F-562C5A073C40}" type="slidenum">
              <a:rPr lang="fr-FR" smtClean="0"/>
              <a:t>‹N°›</a:t>
            </a:fld>
            <a:endParaRPr lang="fr-FR"/>
          </a:p>
        </p:txBody>
      </p:sp>
    </p:spTree>
    <p:extLst>
      <p:ext uri="{BB962C8B-B14F-4D97-AF65-F5344CB8AC3E}">
        <p14:creationId xmlns:p14="http://schemas.microsoft.com/office/powerpoint/2010/main" val="2854237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esktop\Logo_in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135" y="311074"/>
            <a:ext cx="1214537" cy="59764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esktop\Logo_de_l_ANRT_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0752" y="260648"/>
            <a:ext cx="1217712" cy="6930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C968C6D8-5690-4DCD-B1D5-58DF624ADA47}"/>
              </a:ext>
            </a:extLst>
          </p:cNvPr>
          <p:cNvSpPr/>
          <p:nvPr/>
        </p:nvSpPr>
        <p:spPr>
          <a:xfrm>
            <a:off x="1907704" y="1700808"/>
            <a:ext cx="526438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fr-FR" sz="2600" b="1" dirty="0">
                <a:solidFill>
                  <a:schemeClr val="tx1">
                    <a:lumMod val="50000"/>
                    <a:lumOff val="50000"/>
                  </a:schemeClr>
                </a:solidFill>
                <a:cs typeface="Times New Roman" panose="02020603050405020304" pitchFamily="18" charset="0"/>
              </a:rPr>
              <a:t>Soutenance de Projet de fin </a:t>
            </a:r>
            <a:r>
              <a:rPr lang="fr-FR" sz="2600" b="1" dirty="0" smtClean="0">
                <a:solidFill>
                  <a:schemeClr val="tx1">
                    <a:lumMod val="50000"/>
                    <a:lumOff val="50000"/>
                  </a:schemeClr>
                </a:solidFill>
                <a:cs typeface="Times New Roman" panose="02020603050405020304" pitchFamily="18" charset="0"/>
              </a:rPr>
              <a:t>d’année</a:t>
            </a:r>
            <a:endParaRPr lang="fr-FR" sz="2600" b="1" dirty="0">
              <a:solidFill>
                <a:schemeClr val="tx1">
                  <a:lumMod val="50000"/>
                  <a:lumOff val="50000"/>
                </a:schemeClr>
              </a:solidFill>
              <a:cs typeface="Times New Roman" panose="02020603050405020304" pitchFamily="18" charset="0"/>
            </a:endParaRPr>
          </a:p>
        </p:txBody>
      </p:sp>
      <p:cxnSp>
        <p:nvCxnSpPr>
          <p:cNvPr id="6" name="Connecteur droit 5"/>
          <p:cNvCxnSpPr/>
          <p:nvPr/>
        </p:nvCxnSpPr>
        <p:spPr>
          <a:xfrm>
            <a:off x="1012403" y="2553291"/>
            <a:ext cx="7127205" cy="0"/>
          </a:xfrm>
          <a:prstGeom prst="line">
            <a:avLst/>
          </a:prstGeom>
          <a:ln w="1905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 xmlns:a16="http://schemas.microsoft.com/office/drawing/2014/main" id="{C968C6D8-5690-4DCD-B1D5-58DF624ADA47}"/>
              </a:ext>
            </a:extLst>
          </p:cNvPr>
          <p:cNvSpPr/>
          <p:nvPr/>
        </p:nvSpPr>
        <p:spPr>
          <a:xfrm>
            <a:off x="405135" y="2697307"/>
            <a:ext cx="8415337"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fr-FR" sz="3300" b="1" dirty="0">
                <a:solidFill>
                  <a:schemeClr val="tx1"/>
                </a:solidFill>
                <a:cs typeface="Times New Roman" panose="02020603050405020304" pitchFamily="18" charset="0"/>
              </a:rPr>
              <a:t>La Détection des communautés virtuelles</a:t>
            </a:r>
          </a:p>
        </p:txBody>
      </p:sp>
      <p:cxnSp>
        <p:nvCxnSpPr>
          <p:cNvPr id="13" name="Connecteur droit 12"/>
          <p:cNvCxnSpPr/>
          <p:nvPr/>
        </p:nvCxnSpPr>
        <p:spPr>
          <a:xfrm>
            <a:off x="1045195" y="3561403"/>
            <a:ext cx="7127205"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239406" y="4087232"/>
            <a:ext cx="2056973" cy="1862048"/>
          </a:xfrm>
          <a:prstGeom prst="rect">
            <a:avLst/>
          </a:prstGeom>
          <a:noFill/>
        </p:spPr>
        <p:txBody>
          <a:bodyPr wrap="none" rtlCol="0">
            <a:spAutoFit/>
          </a:bodyPr>
          <a:lstStyle/>
          <a:p>
            <a:pPr>
              <a:spcBef>
                <a:spcPts val="2400"/>
              </a:spcBef>
            </a:pPr>
            <a:r>
              <a:rPr lang="fr-FR" b="1" dirty="0" smtClean="0"/>
              <a:t>Soutenu par :</a:t>
            </a:r>
          </a:p>
          <a:p>
            <a:pPr>
              <a:spcBef>
                <a:spcPts val="1200"/>
              </a:spcBef>
            </a:pPr>
            <a:r>
              <a:rPr lang="fr-FR" sz="1400" dirty="0" smtClean="0">
                <a:solidFill>
                  <a:schemeClr val="tx1">
                    <a:lumMod val="50000"/>
                    <a:lumOff val="50000"/>
                  </a:schemeClr>
                </a:solidFill>
              </a:rPr>
              <a:t>- NOUALI </a:t>
            </a:r>
            <a:r>
              <a:rPr lang="fr-FR" sz="1400" dirty="0" err="1" smtClean="0">
                <a:solidFill>
                  <a:schemeClr val="tx1">
                    <a:lumMod val="50000"/>
                    <a:lumOff val="50000"/>
                  </a:schemeClr>
                </a:solidFill>
              </a:rPr>
              <a:t>Taha</a:t>
            </a:r>
            <a:endParaRPr lang="fr-FR" sz="1400" dirty="0" smtClean="0">
              <a:solidFill>
                <a:schemeClr val="tx1">
                  <a:lumMod val="50000"/>
                  <a:lumOff val="50000"/>
                </a:schemeClr>
              </a:solidFill>
            </a:endParaRPr>
          </a:p>
          <a:p>
            <a:pPr>
              <a:spcBef>
                <a:spcPts val="600"/>
              </a:spcBef>
            </a:pPr>
            <a:r>
              <a:rPr lang="fr-FR" sz="1400" dirty="0" smtClean="0">
                <a:solidFill>
                  <a:schemeClr val="tx1">
                    <a:lumMod val="50000"/>
                    <a:lumOff val="50000"/>
                  </a:schemeClr>
                </a:solidFill>
              </a:rPr>
              <a:t>- EL </a:t>
            </a:r>
            <a:r>
              <a:rPr lang="fr-FR" sz="1400" dirty="0">
                <a:solidFill>
                  <a:schemeClr val="tx1">
                    <a:lumMod val="50000"/>
                    <a:lumOff val="50000"/>
                  </a:schemeClr>
                </a:solidFill>
              </a:rPr>
              <a:t>MAHFOUD </a:t>
            </a:r>
            <a:r>
              <a:rPr lang="fr-FR" sz="1400" dirty="0" err="1" smtClean="0">
                <a:solidFill>
                  <a:schemeClr val="tx1">
                    <a:lumMod val="50000"/>
                    <a:lumOff val="50000"/>
                  </a:schemeClr>
                </a:solidFill>
              </a:rPr>
              <a:t>Radouane</a:t>
            </a:r>
            <a:endParaRPr lang="fr-FR" sz="1400" dirty="0" smtClean="0">
              <a:solidFill>
                <a:schemeClr val="tx1">
                  <a:lumMod val="50000"/>
                  <a:lumOff val="50000"/>
                </a:schemeClr>
              </a:solidFill>
            </a:endParaRPr>
          </a:p>
          <a:p>
            <a:pPr>
              <a:spcBef>
                <a:spcPts val="600"/>
              </a:spcBef>
            </a:pPr>
            <a:r>
              <a:rPr lang="fr-FR" sz="1400" dirty="0" smtClean="0">
                <a:solidFill>
                  <a:schemeClr val="tx1">
                    <a:lumMod val="50000"/>
                    <a:lumOff val="50000"/>
                  </a:schemeClr>
                </a:solidFill>
              </a:rPr>
              <a:t>- MESBAH </a:t>
            </a:r>
            <a:r>
              <a:rPr lang="fr-FR" sz="1400" dirty="0" err="1">
                <a:solidFill>
                  <a:schemeClr val="tx1">
                    <a:lumMod val="50000"/>
                    <a:lumOff val="50000"/>
                  </a:schemeClr>
                </a:solidFill>
              </a:rPr>
              <a:t>Abderahmane</a:t>
            </a:r>
            <a:endParaRPr lang="fr-FR" sz="1400" dirty="0">
              <a:solidFill>
                <a:schemeClr val="tx1">
                  <a:lumMod val="50000"/>
                  <a:lumOff val="50000"/>
                </a:schemeClr>
              </a:solidFill>
            </a:endParaRPr>
          </a:p>
          <a:p>
            <a:pPr>
              <a:spcBef>
                <a:spcPts val="600"/>
              </a:spcBef>
            </a:pPr>
            <a:r>
              <a:rPr lang="fr-FR" sz="1400" dirty="0">
                <a:solidFill>
                  <a:schemeClr val="tx1">
                    <a:lumMod val="50000"/>
                    <a:lumOff val="50000"/>
                  </a:schemeClr>
                </a:solidFill>
              </a:rPr>
              <a:t>- SAOUD Yassine </a:t>
            </a:r>
            <a:r>
              <a:rPr lang="fr-FR" sz="1600" dirty="0">
                <a:solidFill>
                  <a:schemeClr val="tx1">
                    <a:lumMod val="50000"/>
                    <a:lumOff val="50000"/>
                  </a:schemeClr>
                </a:solidFill>
              </a:rPr>
              <a:t/>
            </a:r>
            <a:br>
              <a:rPr lang="fr-FR" sz="1600" dirty="0">
                <a:solidFill>
                  <a:schemeClr val="tx1">
                    <a:lumMod val="50000"/>
                    <a:lumOff val="50000"/>
                  </a:schemeClr>
                </a:solidFill>
              </a:rPr>
            </a:br>
            <a:endParaRPr lang="fr-FR" sz="1600" dirty="0">
              <a:solidFill>
                <a:schemeClr val="tx1">
                  <a:lumMod val="50000"/>
                  <a:lumOff val="50000"/>
                </a:schemeClr>
              </a:solidFill>
            </a:endParaRPr>
          </a:p>
        </p:txBody>
      </p:sp>
      <p:sp>
        <p:nvSpPr>
          <p:cNvPr id="15" name="ZoneTexte 14"/>
          <p:cNvSpPr txBox="1"/>
          <p:nvPr/>
        </p:nvSpPr>
        <p:spPr>
          <a:xfrm>
            <a:off x="5724128" y="4209182"/>
            <a:ext cx="2019848" cy="1308050"/>
          </a:xfrm>
          <a:prstGeom prst="rect">
            <a:avLst/>
          </a:prstGeom>
          <a:noFill/>
        </p:spPr>
        <p:txBody>
          <a:bodyPr wrap="none" rtlCol="0">
            <a:spAutoFit/>
          </a:bodyPr>
          <a:lstStyle/>
          <a:p>
            <a:pPr>
              <a:spcBef>
                <a:spcPts val="2400"/>
              </a:spcBef>
            </a:pPr>
            <a:r>
              <a:rPr lang="fr-FR" b="1" dirty="0"/>
              <a:t>Encadré par :</a:t>
            </a:r>
          </a:p>
          <a:p>
            <a:pPr>
              <a:spcBef>
                <a:spcPts val="1200"/>
              </a:spcBef>
            </a:pPr>
            <a:r>
              <a:rPr lang="fr-FR" sz="1400" dirty="0">
                <a:solidFill>
                  <a:schemeClr val="tx1">
                    <a:lumMod val="50000"/>
                    <a:lumOff val="50000"/>
                  </a:schemeClr>
                </a:solidFill>
              </a:rPr>
              <a:t>- Mme AYACHE </a:t>
            </a:r>
            <a:r>
              <a:rPr lang="fr-FR" sz="1400" dirty="0" err="1">
                <a:solidFill>
                  <a:schemeClr val="tx1">
                    <a:lumMod val="50000"/>
                    <a:lumOff val="50000"/>
                  </a:schemeClr>
                </a:solidFill>
              </a:rPr>
              <a:t>Meryeme</a:t>
            </a:r>
            <a:endParaRPr lang="fr-FR" sz="1400" dirty="0">
              <a:solidFill>
                <a:schemeClr val="tx1">
                  <a:lumMod val="50000"/>
                  <a:lumOff val="50000"/>
                </a:schemeClr>
              </a:solidFill>
            </a:endParaRPr>
          </a:p>
          <a:p>
            <a:pPr>
              <a:spcBef>
                <a:spcPts val="600"/>
              </a:spcBef>
            </a:pPr>
            <a:r>
              <a:rPr lang="fr-FR" sz="1400" dirty="0">
                <a:solidFill>
                  <a:schemeClr val="tx1">
                    <a:lumMod val="50000"/>
                    <a:lumOff val="50000"/>
                  </a:schemeClr>
                </a:solidFill>
              </a:rPr>
              <a:t>- Mme BELLA </a:t>
            </a:r>
            <a:r>
              <a:rPr lang="fr-FR" sz="1400" dirty="0" smtClean="0">
                <a:solidFill>
                  <a:schemeClr val="tx1">
                    <a:lumMod val="50000"/>
                    <a:lumOff val="50000"/>
                  </a:schemeClr>
                </a:solidFill>
              </a:rPr>
              <a:t>Imane</a:t>
            </a:r>
            <a:r>
              <a:rPr lang="fr-FR" sz="1600" dirty="0">
                <a:solidFill>
                  <a:schemeClr val="tx1">
                    <a:lumMod val="50000"/>
                    <a:lumOff val="50000"/>
                  </a:schemeClr>
                </a:solidFill>
              </a:rPr>
              <a:t/>
            </a:r>
            <a:br>
              <a:rPr lang="fr-FR" sz="1600" dirty="0">
                <a:solidFill>
                  <a:schemeClr val="tx1">
                    <a:lumMod val="50000"/>
                    <a:lumOff val="50000"/>
                  </a:schemeClr>
                </a:solidFill>
              </a:rPr>
            </a:br>
            <a:endParaRPr lang="fr-FR" sz="1600" dirty="0">
              <a:solidFill>
                <a:schemeClr val="tx1">
                  <a:lumMod val="50000"/>
                  <a:lumOff val="50000"/>
                </a:schemeClr>
              </a:solidFill>
            </a:endParaRPr>
          </a:p>
        </p:txBody>
      </p:sp>
      <p:sp>
        <p:nvSpPr>
          <p:cNvPr id="11" name="ZoneTexte 10"/>
          <p:cNvSpPr txBox="1"/>
          <p:nvPr/>
        </p:nvSpPr>
        <p:spPr>
          <a:xfrm>
            <a:off x="2987824" y="6156012"/>
            <a:ext cx="3086871" cy="369332"/>
          </a:xfrm>
          <a:prstGeom prst="rect">
            <a:avLst/>
          </a:prstGeom>
          <a:noFill/>
        </p:spPr>
        <p:txBody>
          <a:bodyPr wrap="none" rtlCol="0">
            <a:spAutoFit/>
          </a:bodyPr>
          <a:lstStyle/>
          <a:p>
            <a:r>
              <a:rPr lang="fr-FR" dirty="0" smtClean="0"/>
              <a:t>Année universitaire 2022/2023</a:t>
            </a:r>
            <a:endParaRPr lang="fr-FR" dirty="0"/>
          </a:p>
        </p:txBody>
      </p:sp>
    </p:spTree>
    <p:extLst>
      <p:ext uri="{BB962C8B-B14F-4D97-AF65-F5344CB8AC3E}">
        <p14:creationId xmlns:p14="http://schemas.microsoft.com/office/powerpoint/2010/main" val="7267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22"/>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22"/>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239" name="Google Shape;239;p22"/>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240" name="Google Shape;240;p22"/>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241" name="Google Shape;241;p22"/>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242" name="Google Shape;242;p22"/>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243" name="Google Shape;243;p22"/>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244" name="Google Shape;244;p22"/>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245" name="Google Shape;245;p22"/>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246" name="Google Shape;246;p22"/>
          <p:cNvSpPr txBox="1"/>
          <p:nvPr/>
        </p:nvSpPr>
        <p:spPr>
          <a:xfrm>
            <a:off x="4572000" y="6237312"/>
            <a:ext cx="27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a:solidFill>
                  <a:schemeClr val="dk1"/>
                </a:solidFill>
                <a:latin typeface="Calibri"/>
                <a:ea typeface="Calibri"/>
                <a:cs typeface="Calibri"/>
                <a:sym typeface="Calibri"/>
              </a:rPr>
              <a:t>8</a:t>
            </a:r>
            <a:endParaRPr sz="1400" b="1" dirty="0">
              <a:solidFill>
                <a:schemeClr val="dk1"/>
              </a:solidFill>
              <a:latin typeface="Calibri"/>
              <a:ea typeface="Calibri"/>
              <a:cs typeface="Calibri"/>
              <a:sym typeface="Calibri"/>
            </a:endParaRPr>
          </a:p>
        </p:txBody>
      </p:sp>
      <p:sp>
        <p:nvSpPr>
          <p:cNvPr id="247" name="Google Shape;247;p22"/>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248" name="Google Shape;248;p22"/>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249" name="Google Shape;249;p22"/>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250" name="Google Shape;250;p22"/>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251" name="Google Shape;251;p22"/>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252" name="Google Shape;252;p22"/>
          <p:cNvPicPr preferRelativeResize="0"/>
          <p:nvPr/>
        </p:nvPicPr>
        <p:blipFill>
          <a:blip r:embed="rId5">
            <a:alphaModFix/>
          </a:blip>
          <a:stretch>
            <a:fillRect/>
          </a:stretch>
        </p:blipFill>
        <p:spPr>
          <a:xfrm>
            <a:off x="2356525" y="1005494"/>
            <a:ext cx="6838277" cy="5663866"/>
          </a:xfrm>
          <a:prstGeom prst="rect">
            <a:avLst/>
          </a:prstGeom>
          <a:noFill/>
          <a:ln>
            <a:noFill/>
          </a:ln>
        </p:spPr>
      </p:pic>
    </p:spTree>
    <p:extLst>
      <p:ext uri="{BB962C8B-B14F-4D97-AF65-F5344CB8AC3E}">
        <p14:creationId xmlns:p14="http://schemas.microsoft.com/office/powerpoint/2010/main" val="2893617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23"/>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23"/>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260" name="Google Shape;260;p23"/>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261" name="Google Shape;261;p23"/>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262" name="Google Shape;262;p23"/>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263" name="Google Shape;263;p23"/>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264" name="Google Shape;264;p23"/>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265" name="Google Shape;265;p23"/>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266" name="Google Shape;266;p23"/>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267" name="Google Shape;267;p23"/>
          <p:cNvSpPr txBox="1"/>
          <p:nvPr/>
        </p:nvSpPr>
        <p:spPr>
          <a:xfrm>
            <a:off x="4572000" y="6237312"/>
            <a:ext cx="27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9</a:t>
            </a:r>
            <a:endParaRPr sz="1400" b="1" dirty="0">
              <a:solidFill>
                <a:schemeClr val="dk1"/>
              </a:solidFill>
              <a:latin typeface="Calibri"/>
              <a:ea typeface="Calibri"/>
              <a:cs typeface="Calibri"/>
              <a:sym typeface="Calibri"/>
            </a:endParaRPr>
          </a:p>
        </p:txBody>
      </p:sp>
      <p:sp>
        <p:nvSpPr>
          <p:cNvPr id="268" name="Google Shape;268;p23"/>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269" name="Google Shape;269;p23"/>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270" name="Google Shape;270;p23"/>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271" name="Google Shape;271;p23"/>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272" name="Google Shape;272;p23"/>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273" name="Google Shape;273;p23"/>
          <p:cNvPicPr preferRelativeResize="0"/>
          <p:nvPr/>
        </p:nvPicPr>
        <p:blipFill>
          <a:blip r:embed="rId5">
            <a:alphaModFix/>
          </a:blip>
          <a:stretch>
            <a:fillRect/>
          </a:stretch>
        </p:blipFill>
        <p:spPr>
          <a:xfrm>
            <a:off x="2403850" y="1215099"/>
            <a:ext cx="6889126" cy="4859826"/>
          </a:xfrm>
          <a:prstGeom prst="rect">
            <a:avLst/>
          </a:prstGeom>
          <a:noFill/>
          <a:ln>
            <a:noFill/>
          </a:ln>
        </p:spPr>
      </p:pic>
    </p:spTree>
    <p:extLst>
      <p:ext uri="{BB962C8B-B14F-4D97-AF65-F5344CB8AC3E}">
        <p14:creationId xmlns:p14="http://schemas.microsoft.com/office/powerpoint/2010/main" val="35245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24"/>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24"/>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281" name="Google Shape;281;p24"/>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282" name="Google Shape;282;p24"/>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283" name="Google Shape;283;p24"/>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284" name="Google Shape;284;p24"/>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285" name="Google Shape;285;p24"/>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286" name="Google Shape;286;p24"/>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287" name="Google Shape;287;p24"/>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288" name="Google Shape;288;p24"/>
          <p:cNvSpPr txBox="1"/>
          <p:nvPr/>
        </p:nvSpPr>
        <p:spPr>
          <a:xfrm>
            <a:off x="4572000" y="6237312"/>
            <a:ext cx="72008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10</a:t>
            </a:r>
            <a:endParaRPr sz="1400" b="1" dirty="0">
              <a:solidFill>
                <a:schemeClr val="dk1"/>
              </a:solidFill>
              <a:latin typeface="Calibri"/>
              <a:ea typeface="Calibri"/>
              <a:cs typeface="Calibri"/>
              <a:sym typeface="Calibri"/>
            </a:endParaRPr>
          </a:p>
        </p:txBody>
      </p:sp>
      <p:sp>
        <p:nvSpPr>
          <p:cNvPr id="289" name="Google Shape;289;p24"/>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290" name="Google Shape;290;p24"/>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291" name="Google Shape;291;p24"/>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292" name="Google Shape;292;p24"/>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293" name="Google Shape;293;p24"/>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294" name="Google Shape;294;p24"/>
          <p:cNvPicPr preferRelativeResize="0"/>
          <p:nvPr/>
        </p:nvPicPr>
        <p:blipFill>
          <a:blip r:embed="rId5">
            <a:alphaModFix/>
          </a:blip>
          <a:stretch>
            <a:fillRect/>
          </a:stretch>
        </p:blipFill>
        <p:spPr>
          <a:xfrm>
            <a:off x="2496247" y="1524986"/>
            <a:ext cx="6435354" cy="4385834"/>
          </a:xfrm>
          <a:prstGeom prst="rect">
            <a:avLst/>
          </a:prstGeom>
          <a:noFill/>
          <a:ln>
            <a:noFill/>
          </a:ln>
        </p:spPr>
      </p:pic>
    </p:spTree>
    <p:extLst>
      <p:ext uri="{BB962C8B-B14F-4D97-AF65-F5344CB8AC3E}">
        <p14:creationId xmlns:p14="http://schemas.microsoft.com/office/powerpoint/2010/main" val="46547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5"/>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25"/>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25"/>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02" name="Google Shape;302;p25"/>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03" name="Google Shape;303;p25"/>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04" name="Google Shape;304;p25"/>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05" name="Google Shape;305;p25"/>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06" name="Google Shape;306;p25"/>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07" name="Google Shape;307;p25"/>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08" name="Google Shape;308;p25"/>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309" name="Google Shape;309;p25"/>
          <p:cNvSpPr txBox="1"/>
          <p:nvPr/>
        </p:nvSpPr>
        <p:spPr>
          <a:xfrm>
            <a:off x="4572000" y="6237312"/>
            <a:ext cx="93610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11</a:t>
            </a:r>
            <a:endParaRPr sz="1400" b="1" dirty="0">
              <a:solidFill>
                <a:schemeClr val="dk1"/>
              </a:solidFill>
              <a:latin typeface="Calibri"/>
              <a:ea typeface="Calibri"/>
              <a:cs typeface="Calibri"/>
              <a:sym typeface="Calibri"/>
            </a:endParaRPr>
          </a:p>
        </p:txBody>
      </p:sp>
      <p:sp>
        <p:nvSpPr>
          <p:cNvPr id="310" name="Google Shape;310;p25"/>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311" name="Google Shape;311;p25"/>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312" name="Google Shape;312;p25"/>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313" name="Google Shape;313;p25"/>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314" name="Google Shape;314;p25"/>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315" name="Google Shape;315;p25"/>
          <p:cNvPicPr preferRelativeResize="0"/>
          <p:nvPr/>
        </p:nvPicPr>
        <p:blipFill>
          <a:blip r:embed="rId5">
            <a:alphaModFix/>
          </a:blip>
          <a:stretch>
            <a:fillRect/>
          </a:stretch>
        </p:blipFill>
        <p:spPr>
          <a:xfrm>
            <a:off x="2987700" y="1205125"/>
            <a:ext cx="5409848" cy="4879774"/>
          </a:xfrm>
          <a:prstGeom prst="rect">
            <a:avLst/>
          </a:prstGeom>
          <a:noFill/>
          <a:ln>
            <a:noFill/>
          </a:ln>
        </p:spPr>
      </p:pic>
    </p:spTree>
    <p:extLst>
      <p:ext uri="{BB962C8B-B14F-4D97-AF65-F5344CB8AC3E}">
        <p14:creationId xmlns:p14="http://schemas.microsoft.com/office/powerpoint/2010/main" val="88063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6"/>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6"/>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6"/>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23" name="Google Shape;323;p26"/>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24" name="Google Shape;324;p26"/>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25" name="Google Shape;325;p26"/>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26" name="Google Shape;326;p26"/>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27" name="Google Shape;327;p26"/>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28" name="Google Shape;328;p26"/>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29" name="Google Shape;329;p26"/>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330" name="Google Shape;330;p26"/>
          <p:cNvSpPr txBox="1"/>
          <p:nvPr/>
        </p:nvSpPr>
        <p:spPr>
          <a:xfrm>
            <a:off x="4572000" y="6237312"/>
            <a:ext cx="93610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12</a:t>
            </a:r>
            <a:endParaRPr sz="1400" b="1" dirty="0">
              <a:solidFill>
                <a:schemeClr val="dk1"/>
              </a:solidFill>
              <a:latin typeface="Calibri"/>
              <a:ea typeface="Calibri"/>
              <a:cs typeface="Calibri"/>
              <a:sym typeface="Calibri"/>
            </a:endParaRPr>
          </a:p>
        </p:txBody>
      </p:sp>
      <p:sp>
        <p:nvSpPr>
          <p:cNvPr id="331" name="Google Shape;331;p26"/>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332" name="Google Shape;332;p26"/>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333" name="Google Shape;333;p26"/>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334" name="Google Shape;334;p26"/>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335" name="Google Shape;335;p26"/>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336" name="Google Shape;336;p26"/>
          <p:cNvPicPr preferRelativeResize="0"/>
          <p:nvPr/>
        </p:nvPicPr>
        <p:blipFill>
          <a:blip r:embed="rId5">
            <a:alphaModFix/>
          </a:blip>
          <a:stretch>
            <a:fillRect/>
          </a:stretch>
        </p:blipFill>
        <p:spPr>
          <a:xfrm>
            <a:off x="2224175" y="1075537"/>
            <a:ext cx="7129075" cy="5377799"/>
          </a:xfrm>
          <a:prstGeom prst="rect">
            <a:avLst/>
          </a:prstGeom>
          <a:noFill/>
          <a:ln>
            <a:noFill/>
          </a:ln>
        </p:spPr>
      </p:pic>
    </p:spTree>
    <p:extLst>
      <p:ext uri="{BB962C8B-B14F-4D97-AF65-F5344CB8AC3E}">
        <p14:creationId xmlns:p14="http://schemas.microsoft.com/office/powerpoint/2010/main" val="79543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27" name="Picture 26">
            <a:extLst>
              <a:ext uri="{FF2B5EF4-FFF2-40B4-BE49-F238E27FC236}">
                <a16:creationId xmlns:a16="http://schemas.microsoft.com/office/drawing/2014/main" xmlns="" id="{9792E50A-3776-7700-E144-24B731DE9B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5920" y="1640970"/>
            <a:ext cx="6012160" cy="4008107"/>
          </a:xfrm>
          <a:prstGeom prst="rect">
            <a:avLst/>
          </a:prstGeom>
        </p:spPr>
      </p:pic>
      <p:sp>
        <p:nvSpPr>
          <p:cNvPr id="19" name="Google Shape;155;p17"/>
          <p:cNvSpPr txBox="1"/>
          <p:nvPr/>
        </p:nvSpPr>
        <p:spPr>
          <a:xfrm>
            <a:off x="4572000" y="6237312"/>
            <a:ext cx="72008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13</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5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3CD440FF-4F36-1461-B615-35A485BEB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62" y="2301009"/>
            <a:ext cx="7315638" cy="2688029"/>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14</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792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C294C9CE-EC59-1502-BFDD-123B896F0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36" y="2347761"/>
            <a:ext cx="8802328" cy="2162477"/>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15</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123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CAADEA6E-EC97-E329-D3D5-A0740985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609" y="1704578"/>
            <a:ext cx="5534797" cy="1000265"/>
          </a:xfrm>
          <a:prstGeom prst="rect">
            <a:avLst/>
          </a:prstGeom>
        </p:spPr>
      </p:pic>
      <p:pic>
        <p:nvPicPr>
          <p:cNvPr id="9" name="Picture 8">
            <a:extLst>
              <a:ext uri="{FF2B5EF4-FFF2-40B4-BE49-F238E27FC236}">
                <a16:creationId xmlns:a16="http://schemas.microsoft.com/office/drawing/2014/main" xmlns="" id="{9DDD03FF-186B-E2ED-8808-A95035EEA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79" y="3685653"/>
            <a:ext cx="7106642" cy="895475"/>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16</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845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06250A6B-43BB-0B74-636C-6CD31961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63" y="1871445"/>
            <a:ext cx="7697274" cy="3115110"/>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17</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216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639759" y="548680"/>
            <a:ext cx="1250663" cy="646331"/>
          </a:xfrm>
          <a:prstGeom prst="rect">
            <a:avLst/>
          </a:prstGeom>
          <a:noFill/>
        </p:spPr>
        <p:txBody>
          <a:bodyPr wrap="none" rtlCol="0">
            <a:spAutoFit/>
          </a:bodyPr>
          <a:lstStyle/>
          <a:p>
            <a:r>
              <a:rPr lang="fr-FR" sz="3600" b="1" u="sng" dirty="0" smtClean="0">
                <a:solidFill>
                  <a:schemeClr val="bg1">
                    <a:lumMod val="50000"/>
                  </a:schemeClr>
                </a:solidFill>
              </a:rPr>
              <a:t>Plan :</a:t>
            </a:r>
            <a:endParaRPr lang="fr-FR" sz="3600" b="1" u="sng" dirty="0">
              <a:solidFill>
                <a:schemeClr val="bg1">
                  <a:lumMod val="50000"/>
                </a:schemeClr>
              </a:solidFill>
            </a:endParaRPr>
          </a:p>
        </p:txBody>
      </p:sp>
      <p:sp>
        <p:nvSpPr>
          <p:cNvPr id="9" name="ZoneTexte 8"/>
          <p:cNvSpPr txBox="1"/>
          <p:nvPr/>
        </p:nvSpPr>
        <p:spPr>
          <a:xfrm>
            <a:off x="2934242" y="1660738"/>
            <a:ext cx="1565750" cy="400110"/>
          </a:xfrm>
          <a:prstGeom prst="rect">
            <a:avLst/>
          </a:prstGeom>
          <a:noFill/>
        </p:spPr>
        <p:txBody>
          <a:bodyPr wrap="none" rtlCol="0">
            <a:spAutoFit/>
          </a:bodyPr>
          <a:lstStyle/>
          <a:p>
            <a:r>
              <a:rPr lang="fr-FR" dirty="0" smtClean="0"/>
              <a:t> </a:t>
            </a:r>
            <a:r>
              <a:rPr lang="fr-FR" sz="2000" b="1" dirty="0" smtClean="0"/>
              <a:t>Introduction</a:t>
            </a:r>
            <a:endParaRPr lang="fr-FR" b="1" dirty="0"/>
          </a:p>
        </p:txBody>
      </p:sp>
      <p:sp>
        <p:nvSpPr>
          <p:cNvPr id="10" name="ZoneTexte 9"/>
          <p:cNvSpPr txBox="1"/>
          <p:nvPr/>
        </p:nvSpPr>
        <p:spPr>
          <a:xfrm>
            <a:off x="2915816" y="2132856"/>
            <a:ext cx="2045496" cy="400110"/>
          </a:xfrm>
          <a:prstGeom prst="rect">
            <a:avLst/>
          </a:prstGeom>
          <a:noFill/>
        </p:spPr>
        <p:txBody>
          <a:bodyPr wrap="none" rtlCol="0">
            <a:spAutoFit/>
          </a:bodyPr>
          <a:lstStyle/>
          <a:p>
            <a:r>
              <a:rPr lang="fr-FR" sz="2000" b="1" dirty="0" smtClean="0"/>
              <a:t> Contexte général</a:t>
            </a:r>
            <a:endParaRPr lang="fr-FR" sz="2000" b="1" dirty="0"/>
          </a:p>
        </p:txBody>
      </p:sp>
      <p:sp>
        <p:nvSpPr>
          <p:cNvPr id="11" name="ZoneTexte 10"/>
          <p:cNvSpPr txBox="1"/>
          <p:nvPr/>
        </p:nvSpPr>
        <p:spPr>
          <a:xfrm>
            <a:off x="2987824" y="2636912"/>
            <a:ext cx="2646878" cy="400110"/>
          </a:xfrm>
          <a:prstGeom prst="rect">
            <a:avLst/>
          </a:prstGeom>
          <a:noFill/>
        </p:spPr>
        <p:txBody>
          <a:bodyPr wrap="none" rtlCol="0">
            <a:spAutoFit/>
          </a:bodyPr>
          <a:lstStyle/>
          <a:p>
            <a:r>
              <a:rPr lang="fr-FR" sz="2000" b="1" dirty="0" smtClean="0"/>
              <a:t>Collection des données</a:t>
            </a:r>
            <a:endParaRPr lang="fr-FR" sz="2000" b="1" dirty="0"/>
          </a:p>
        </p:txBody>
      </p:sp>
      <p:sp>
        <p:nvSpPr>
          <p:cNvPr id="12" name="ZoneTexte 11"/>
          <p:cNvSpPr txBox="1"/>
          <p:nvPr/>
        </p:nvSpPr>
        <p:spPr>
          <a:xfrm>
            <a:off x="2987824" y="3172906"/>
            <a:ext cx="4542334" cy="400110"/>
          </a:xfrm>
          <a:prstGeom prst="rect">
            <a:avLst/>
          </a:prstGeom>
          <a:noFill/>
        </p:spPr>
        <p:txBody>
          <a:bodyPr wrap="none" rtlCol="0">
            <a:spAutoFit/>
          </a:bodyPr>
          <a:lstStyle/>
          <a:p>
            <a:r>
              <a:rPr lang="fr-FR" sz="2000" b="1" dirty="0" smtClean="0"/>
              <a:t>Préparation des données (</a:t>
            </a:r>
            <a:r>
              <a:rPr lang="fr-FR" sz="2000" b="1" dirty="0" err="1" smtClean="0"/>
              <a:t>preprocessing</a:t>
            </a:r>
            <a:r>
              <a:rPr lang="fr-FR" sz="2000" b="1" dirty="0" smtClean="0"/>
              <a:t>)</a:t>
            </a:r>
            <a:endParaRPr lang="fr-FR" sz="2000" b="1" dirty="0"/>
          </a:p>
        </p:txBody>
      </p:sp>
      <p:sp>
        <p:nvSpPr>
          <p:cNvPr id="13" name="ZoneTexte 12"/>
          <p:cNvSpPr txBox="1"/>
          <p:nvPr/>
        </p:nvSpPr>
        <p:spPr>
          <a:xfrm>
            <a:off x="2987824" y="3676962"/>
            <a:ext cx="3099695" cy="400110"/>
          </a:xfrm>
          <a:prstGeom prst="rect">
            <a:avLst/>
          </a:prstGeom>
          <a:noFill/>
        </p:spPr>
        <p:txBody>
          <a:bodyPr wrap="none" rtlCol="0">
            <a:spAutoFit/>
          </a:bodyPr>
          <a:lstStyle/>
          <a:p>
            <a:r>
              <a:rPr lang="fr-FR" sz="2000" b="1" dirty="0" smtClean="0"/>
              <a:t>Implémentation du modèle</a:t>
            </a:r>
            <a:endParaRPr lang="fr-FR" sz="2000" b="1" dirty="0"/>
          </a:p>
        </p:txBody>
      </p:sp>
      <p:sp>
        <p:nvSpPr>
          <p:cNvPr id="14" name="ZoneTexte 13"/>
          <p:cNvSpPr txBox="1"/>
          <p:nvPr/>
        </p:nvSpPr>
        <p:spPr>
          <a:xfrm>
            <a:off x="2987824" y="4181018"/>
            <a:ext cx="2944845" cy="400110"/>
          </a:xfrm>
          <a:prstGeom prst="rect">
            <a:avLst/>
          </a:prstGeom>
          <a:noFill/>
        </p:spPr>
        <p:txBody>
          <a:bodyPr wrap="none" rtlCol="0">
            <a:spAutoFit/>
          </a:bodyPr>
          <a:lstStyle/>
          <a:p>
            <a:r>
              <a:rPr lang="fr-FR" sz="2000" b="1" dirty="0" smtClean="0"/>
              <a:t>Recommandation externe</a:t>
            </a:r>
            <a:endParaRPr lang="fr-FR" sz="2000" b="1" dirty="0"/>
          </a:p>
        </p:txBody>
      </p:sp>
      <p:sp>
        <p:nvSpPr>
          <p:cNvPr id="15" name="ZoneTexte 14"/>
          <p:cNvSpPr txBox="1"/>
          <p:nvPr/>
        </p:nvSpPr>
        <p:spPr>
          <a:xfrm>
            <a:off x="2987824" y="4725144"/>
            <a:ext cx="4082400" cy="400110"/>
          </a:xfrm>
          <a:prstGeom prst="rect">
            <a:avLst/>
          </a:prstGeom>
          <a:noFill/>
        </p:spPr>
        <p:txBody>
          <a:bodyPr wrap="none" rtlCol="0">
            <a:spAutoFit/>
          </a:bodyPr>
          <a:lstStyle/>
          <a:p>
            <a:r>
              <a:rPr lang="fr-FR" sz="2000" b="1" dirty="0" smtClean="0"/>
              <a:t>Implémentation d’une interface web</a:t>
            </a:r>
            <a:endParaRPr lang="fr-FR" sz="2000" b="1" dirty="0"/>
          </a:p>
        </p:txBody>
      </p:sp>
      <p:sp>
        <p:nvSpPr>
          <p:cNvPr id="16" name="ZoneTexte 15"/>
          <p:cNvSpPr txBox="1"/>
          <p:nvPr/>
        </p:nvSpPr>
        <p:spPr>
          <a:xfrm>
            <a:off x="2962157" y="5261138"/>
            <a:ext cx="2977995" cy="400110"/>
          </a:xfrm>
          <a:prstGeom prst="rect">
            <a:avLst/>
          </a:prstGeom>
          <a:noFill/>
        </p:spPr>
        <p:txBody>
          <a:bodyPr wrap="none" rtlCol="0">
            <a:spAutoFit/>
          </a:bodyPr>
          <a:lstStyle/>
          <a:p>
            <a:r>
              <a:rPr lang="fr-FR" sz="2000" b="1" dirty="0" smtClean="0"/>
              <a:t>Conclusion &amp; perspectives</a:t>
            </a:r>
            <a:endParaRPr lang="fr-FR" sz="2000" b="1" dirty="0"/>
          </a:p>
        </p:txBody>
      </p:sp>
      <p:grpSp>
        <p:nvGrpSpPr>
          <p:cNvPr id="32" name="Groupe 31"/>
          <p:cNvGrpSpPr/>
          <p:nvPr/>
        </p:nvGrpSpPr>
        <p:grpSpPr>
          <a:xfrm>
            <a:off x="2555776" y="1556792"/>
            <a:ext cx="306458" cy="4248472"/>
            <a:chOff x="2627784" y="1556792"/>
            <a:chExt cx="306458" cy="4248472"/>
          </a:xfrm>
        </p:grpSpPr>
        <p:cxnSp>
          <p:nvCxnSpPr>
            <p:cNvPr id="5" name="Connecteur droit 4"/>
            <p:cNvCxnSpPr/>
            <p:nvPr/>
          </p:nvCxnSpPr>
          <p:spPr>
            <a:xfrm>
              <a:off x="2627784" y="1556792"/>
              <a:ext cx="0" cy="424847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endCxn id="9" idx="1"/>
            </p:cNvCxnSpPr>
            <p:nvPr/>
          </p:nvCxnSpPr>
          <p:spPr>
            <a:xfrm>
              <a:off x="2627784" y="1860793"/>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2627784" y="2348880"/>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2627784" y="2852936"/>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2627784" y="3356992"/>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2627784" y="3861048"/>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2627784" y="4365104"/>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627784" y="4941168"/>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a:off x="2627784" y="5517232"/>
              <a:ext cx="306458"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2988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183EA9D0-8F84-CCB8-9D02-3DD9207DB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428" y="2060848"/>
            <a:ext cx="3839111" cy="2514951"/>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18</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29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DE4FBD3D-4DDD-6741-3535-33B6DE969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828" y="1264658"/>
            <a:ext cx="7668344" cy="4792715"/>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19</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2009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20" name="Picture 19">
            <a:extLst>
              <a:ext uri="{FF2B5EF4-FFF2-40B4-BE49-F238E27FC236}">
                <a16:creationId xmlns:a16="http://schemas.microsoft.com/office/drawing/2014/main" xmlns="" id="{CE644091-7DA6-BE21-27C8-5B4AE56E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375" y="2465748"/>
            <a:ext cx="5005250" cy="1926503"/>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20</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337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69DEF815-3A1B-FFED-AA87-5460B1FDE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265" y="2132856"/>
            <a:ext cx="4767485" cy="2444708"/>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21</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342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E3B6233C-ACEC-882F-D00C-88B2CA709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390" y="1523431"/>
            <a:ext cx="5761219" cy="1414395"/>
          </a:xfrm>
          <a:prstGeom prst="rect">
            <a:avLst/>
          </a:prstGeom>
        </p:spPr>
      </p:pic>
      <p:pic>
        <p:nvPicPr>
          <p:cNvPr id="19" name="Picture 18">
            <a:extLst>
              <a:ext uri="{FF2B5EF4-FFF2-40B4-BE49-F238E27FC236}">
                <a16:creationId xmlns:a16="http://schemas.microsoft.com/office/drawing/2014/main" xmlns="" id="{8C322B2E-AD77-824B-6EC9-8AD678529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644" y="3212976"/>
            <a:ext cx="3694496" cy="2578832"/>
          </a:xfrm>
          <a:prstGeom prst="rect">
            <a:avLst/>
          </a:prstGeom>
        </p:spPr>
      </p:pic>
      <p:sp>
        <p:nvSpPr>
          <p:cNvPr id="20"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22</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438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1A34826D-B44F-4CB8-0038-E3D62217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02" y="1700808"/>
            <a:ext cx="7712388" cy="4137758"/>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23</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371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4504DB35-8FF3-C79C-405E-578E3AC47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580" y="1252539"/>
            <a:ext cx="2578832" cy="2176461"/>
          </a:xfrm>
          <a:prstGeom prst="rect">
            <a:avLst/>
          </a:prstGeom>
        </p:spPr>
      </p:pic>
      <p:pic>
        <p:nvPicPr>
          <p:cNvPr id="9" name="Picture 8">
            <a:extLst>
              <a:ext uri="{FF2B5EF4-FFF2-40B4-BE49-F238E27FC236}">
                <a16:creationId xmlns:a16="http://schemas.microsoft.com/office/drawing/2014/main" xmlns="" id="{1D8362E8-821A-1791-6FE7-E279FD1E3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3" y="4077073"/>
            <a:ext cx="6211252" cy="1449722"/>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24</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622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5" name="Rectangle 4"/>
          <p:cNvSpPr/>
          <p:nvPr/>
        </p:nvSpPr>
        <p:spPr>
          <a:xfrm>
            <a:off x="0" y="595536"/>
            <a:ext cx="298782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Instagram</a:t>
            </a:r>
            <a:endParaRPr lang="fr-FR" dirty="0"/>
          </a:p>
        </p:txBody>
      </p:sp>
      <p:sp>
        <p:nvSpPr>
          <p:cNvPr id="16" name="Rectangle 15"/>
          <p:cNvSpPr/>
          <p:nvPr/>
        </p:nvSpPr>
        <p:spPr>
          <a:xfrm>
            <a:off x="3059832" y="595536"/>
            <a:ext cx="295232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Reddit</a:t>
            </a:r>
            <a:endParaRPr lang="fr-FR" dirty="0"/>
          </a:p>
        </p:txBody>
      </p:sp>
      <p:sp>
        <p:nvSpPr>
          <p:cNvPr id="18" name="Rectangle 17"/>
          <p:cNvSpPr/>
          <p:nvPr/>
        </p:nvSpPr>
        <p:spPr>
          <a:xfrm>
            <a:off x="6084168" y="595536"/>
            <a:ext cx="30598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YouTube</a:t>
            </a:r>
            <a:endParaRPr lang="fr-FR" dirty="0"/>
          </a:p>
        </p:txBody>
      </p:sp>
      <p:pic>
        <p:nvPicPr>
          <p:cNvPr id="7" name="Picture 6">
            <a:extLst>
              <a:ext uri="{FF2B5EF4-FFF2-40B4-BE49-F238E27FC236}">
                <a16:creationId xmlns:a16="http://schemas.microsoft.com/office/drawing/2014/main" xmlns="" id="{8ED9188C-3ECA-3C22-69FC-BA4809A7E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641" y="1510429"/>
            <a:ext cx="4404717" cy="4326341"/>
          </a:xfrm>
          <a:prstGeom prst="rect">
            <a:avLst/>
          </a:prstGeom>
        </p:spPr>
      </p:pic>
      <p:sp>
        <p:nvSpPr>
          <p:cNvPr id="19"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25</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91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a16="http://schemas.microsoft.com/office/drawing/2014/main" xmlns="" id="{E5B33CFF-28D8-4EED-A24A-01AD03775861}"/>
              </a:ext>
            </a:extLst>
          </p:cNvPr>
          <p:cNvSpPr/>
          <p:nvPr/>
        </p:nvSpPr>
        <p:spPr>
          <a:xfrm>
            <a:off x="2051720" y="2348881"/>
            <a:ext cx="5256584" cy="2088232"/>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Préparation des données</a:t>
            </a:r>
            <a:endParaRPr lang="ko-KR" altLang="en-US" sz="3600" b="1" dirty="0">
              <a:solidFill>
                <a:srgbClr val="0070C0"/>
              </a:solidFill>
            </a:endParaRPr>
          </a:p>
        </p:txBody>
      </p:sp>
      <p:sp>
        <p:nvSpPr>
          <p:cNvPr id="23" name="Half Frame 6"/>
          <p:cNvSpPr/>
          <p:nvPr/>
        </p:nvSpPr>
        <p:spPr>
          <a:xfrm>
            <a:off x="1835696" y="2132856"/>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3861049"/>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26</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152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68617FD0-8CFB-B75C-85A6-A1D4AD0A8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14" y="1196752"/>
            <a:ext cx="6182588" cy="1076475"/>
          </a:xfrm>
          <a:prstGeom prst="rect">
            <a:avLst/>
          </a:prstGeom>
        </p:spPr>
      </p:pic>
      <p:pic>
        <p:nvPicPr>
          <p:cNvPr id="8" name="Picture 7">
            <a:extLst>
              <a:ext uri="{FF2B5EF4-FFF2-40B4-BE49-F238E27FC236}">
                <a16:creationId xmlns:a16="http://schemas.microsoft.com/office/drawing/2014/main" xmlns="" id="{6A97FD3E-77FD-A46B-DC72-E8377106C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113515"/>
            <a:ext cx="6049219" cy="2619741"/>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27</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917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a:off x="2267744" y="2348881"/>
            <a:ext cx="4824536"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INTRODUCTION :</a:t>
            </a:r>
            <a:endParaRPr sz="3600" b="1">
              <a:solidFill>
                <a:srgbClr val="0070C0"/>
              </a:solidFill>
              <a:latin typeface="Calibri"/>
              <a:ea typeface="Calibri"/>
              <a:cs typeface="Calibri"/>
              <a:sym typeface="Calibri"/>
            </a:endParaRPr>
          </a:p>
        </p:txBody>
      </p:sp>
      <p:sp>
        <p:nvSpPr>
          <p:cNvPr id="121" name="Google Shape;121;p15"/>
          <p:cNvSpPr/>
          <p:nvPr/>
        </p:nvSpPr>
        <p:spPr>
          <a:xfrm>
            <a:off x="2051718"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5"/>
          <p:cNvSpPr/>
          <p:nvPr/>
        </p:nvSpPr>
        <p:spPr>
          <a:xfrm rot="10800000">
            <a:off x="6516215"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5"/>
          <p:cNvSpPr/>
          <p:nvPr/>
        </p:nvSpPr>
        <p:spPr>
          <a:xfrm>
            <a:off x="0" y="0"/>
            <a:ext cx="1187624" cy="548680"/>
          </a:xfrm>
          <a:prstGeom prst="homePlate">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124" name="Google Shape;124;p15"/>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125" name="Google Shape;125;p15"/>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126" name="Google Shape;126;p15"/>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127" name="Google Shape;127;p15"/>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128" name="Google Shape;128;p15"/>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129" name="Google Shape;129;p15"/>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130" name="Google Shape;130;p15"/>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131" name="Google Shape;131;p15"/>
          <p:cNvSpPr txBox="1"/>
          <p:nvPr/>
        </p:nvSpPr>
        <p:spPr>
          <a:xfrm>
            <a:off x="4572000" y="6237312"/>
            <a:ext cx="2760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chemeClr val="dk1"/>
                </a:solidFill>
                <a:latin typeface="Calibri"/>
                <a:ea typeface="Calibri"/>
                <a:cs typeface="Calibri"/>
                <a:sym typeface="Calibri"/>
              </a:rPr>
              <a:t>1</a:t>
            </a:r>
            <a:endParaRPr sz="14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816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7" name="Picture 6">
            <a:extLst>
              <a:ext uri="{FF2B5EF4-FFF2-40B4-BE49-F238E27FC236}">
                <a16:creationId xmlns:a16="http://schemas.microsoft.com/office/drawing/2014/main" xmlns="" id="{4A318504-2ED1-BFBA-7BBA-CC4891374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260" y="1506644"/>
            <a:ext cx="2705478" cy="1333686"/>
          </a:xfrm>
          <a:prstGeom prst="rect">
            <a:avLst/>
          </a:prstGeom>
        </p:spPr>
      </p:pic>
      <p:pic>
        <p:nvPicPr>
          <p:cNvPr id="13" name="Picture 12">
            <a:extLst>
              <a:ext uri="{FF2B5EF4-FFF2-40B4-BE49-F238E27FC236}">
                <a16:creationId xmlns:a16="http://schemas.microsoft.com/office/drawing/2014/main" xmlns="" id="{91F1452D-4CE8-5483-7625-F56C23533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049" y="3800874"/>
            <a:ext cx="4305901" cy="1000265"/>
          </a:xfrm>
          <a:prstGeom prst="rect">
            <a:avLst/>
          </a:prstGeom>
        </p:spPr>
      </p:pic>
      <p:sp>
        <p:nvSpPr>
          <p:cNvPr id="16"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28</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42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8" name="Picture 7">
            <a:extLst>
              <a:ext uri="{FF2B5EF4-FFF2-40B4-BE49-F238E27FC236}">
                <a16:creationId xmlns:a16="http://schemas.microsoft.com/office/drawing/2014/main" xmlns="" id="{4991E771-BC1F-3F98-F9C3-35DF2FBA7518}"/>
              </a:ext>
            </a:extLst>
          </p:cNvPr>
          <p:cNvPicPr>
            <a:picLocks noChangeAspect="1"/>
          </p:cNvPicPr>
          <p:nvPr/>
        </p:nvPicPr>
        <p:blipFill>
          <a:blip r:embed="rId2"/>
          <a:stretch>
            <a:fillRect/>
          </a:stretch>
        </p:blipFill>
        <p:spPr>
          <a:xfrm>
            <a:off x="456621" y="1613182"/>
            <a:ext cx="8230757" cy="2846793"/>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29</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5399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4330FB24-9E6D-50F9-2008-68E7A1BF9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4" y="1485336"/>
            <a:ext cx="8460432" cy="1907660"/>
          </a:xfrm>
          <a:prstGeom prst="rect">
            <a:avLst/>
          </a:prstGeom>
        </p:spPr>
      </p:pic>
      <p:pic>
        <p:nvPicPr>
          <p:cNvPr id="7" name="Picture 6">
            <a:extLst>
              <a:ext uri="{FF2B5EF4-FFF2-40B4-BE49-F238E27FC236}">
                <a16:creationId xmlns:a16="http://schemas.microsoft.com/office/drawing/2014/main" xmlns="" id="{EFE5864C-B9F5-C4C9-847F-DFD6DFB35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74" y="4149080"/>
            <a:ext cx="6820852" cy="1105054"/>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30</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616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8" name="Picture 7">
            <a:extLst>
              <a:ext uri="{FF2B5EF4-FFF2-40B4-BE49-F238E27FC236}">
                <a16:creationId xmlns:a16="http://schemas.microsoft.com/office/drawing/2014/main" xmlns="" id="{53B09C27-43F2-C34A-352D-05175006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52" y="1052736"/>
            <a:ext cx="7487695" cy="2486372"/>
          </a:xfrm>
          <a:prstGeom prst="rect">
            <a:avLst/>
          </a:prstGeom>
        </p:spPr>
      </p:pic>
      <p:pic>
        <p:nvPicPr>
          <p:cNvPr id="13" name="Picture 12">
            <a:extLst>
              <a:ext uri="{FF2B5EF4-FFF2-40B4-BE49-F238E27FC236}">
                <a16:creationId xmlns:a16="http://schemas.microsoft.com/office/drawing/2014/main" xmlns="" id="{061543CA-F626-FACE-1EEB-26036BE36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61" y="3721234"/>
            <a:ext cx="8059275" cy="2333951"/>
          </a:xfrm>
          <a:prstGeom prst="rect">
            <a:avLst/>
          </a:prstGeom>
        </p:spPr>
      </p:pic>
      <p:sp>
        <p:nvSpPr>
          <p:cNvPr id="16"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31</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730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C5782DE9-25EB-59D2-EB69-EB7759A25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575" y="2338235"/>
            <a:ext cx="5734850" cy="2181529"/>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32</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3814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68C98FCC-B5FA-603D-6E30-C21F8846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96" y="980728"/>
            <a:ext cx="7758608" cy="5306098"/>
          </a:xfrm>
          <a:prstGeom prst="rect">
            <a:avLst/>
          </a:prstGeom>
        </p:spPr>
      </p:pic>
      <p:sp>
        <p:nvSpPr>
          <p:cNvPr id="13" name="Google Shape;155;p17"/>
          <p:cNvSpPr txBox="1"/>
          <p:nvPr/>
        </p:nvSpPr>
        <p:spPr>
          <a:xfrm>
            <a:off x="4572000" y="643363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33</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722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C27B4BAB-828E-CFA4-C283-18387941A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78" y="1772816"/>
            <a:ext cx="6925642" cy="504895"/>
          </a:xfrm>
          <a:prstGeom prst="rect">
            <a:avLst/>
          </a:prstGeom>
        </p:spPr>
      </p:pic>
      <p:pic>
        <p:nvPicPr>
          <p:cNvPr id="8" name="Picture 7">
            <a:extLst>
              <a:ext uri="{FF2B5EF4-FFF2-40B4-BE49-F238E27FC236}">
                <a16:creationId xmlns:a16="http://schemas.microsoft.com/office/drawing/2014/main" xmlns="" id="{86DDA383-F675-A462-FE3C-2273FE526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63" y="3195605"/>
            <a:ext cx="6973273" cy="466790"/>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34</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261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506844B8-AB85-CFAD-F155-F2F90B52D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1" y="1772816"/>
            <a:ext cx="7430537" cy="1924319"/>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35</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820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26F20927-F3A9-DDA7-6156-85D0152D3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001" y="1196752"/>
            <a:ext cx="6192013" cy="4681043"/>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36</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51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introduction</a:t>
            </a:r>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Contexte générale</a:t>
            </a: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Data Collection</a:t>
            </a:r>
          </a:p>
        </p:txBody>
      </p:sp>
      <p:sp>
        <p:nvSpPr>
          <p:cNvPr id="11" name="Chevron 10"/>
          <p:cNvSpPr/>
          <p:nvPr/>
        </p:nvSpPr>
        <p:spPr>
          <a:xfrm>
            <a:off x="3203848" y="0"/>
            <a:ext cx="1440160"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Pré-</a:t>
            </a:r>
            <a:r>
              <a:rPr lang="fr-FR" sz="1200" dirty="0" err="1">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Model </a:t>
            </a:r>
            <a:r>
              <a:rPr lang="fr-FR" sz="1200" dirty="0" err="1">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bg1"/>
                </a:solidFill>
              </a:rPr>
              <a:t>Recommandat</a:t>
            </a:r>
            <a:r>
              <a:rPr lang="fr-FR" sz="1100" dirty="0">
                <a:solidFill>
                  <a:schemeClr val="bg1"/>
                </a:solidFill>
              </a:rPr>
              <a:t> externe</a:t>
            </a: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Interface web</a:t>
            </a: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Conclusion</a:t>
            </a:r>
            <a:endParaRPr lang="fr-FR" sz="1100" dirty="0">
              <a:solidFill>
                <a:schemeClr val="bg1"/>
              </a:solidFill>
            </a:endParaRPr>
          </a:p>
        </p:txBody>
      </p:sp>
      <p:pic>
        <p:nvPicPr>
          <p:cNvPr id="6" name="Picture 5">
            <a:extLst>
              <a:ext uri="{FF2B5EF4-FFF2-40B4-BE49-F238E27FC236}">
                <a16:creationId xmlns:a16="http://schemas.microsoft.com/office/drawing/2014/main" xmlns="" id="{EF46F573-CD4E-B562-6415-5027D26EC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601" y="1988840"/>
            <a:ext cx="4810796" cy="885949"/>
          </a:xfrm>
          <a:prstGeom prst="rect">
            <a:avLst/>
          </a:prstGeom>
        </p:spPr>
      </p:pic>
      <p:pic>
        <p:nvPicPr>
          <p:cNvPr id="8" name="Picture 7">
            <a:extLst>
              <a:ext uri="{FF2B5EF4-FFF2-40B4-BE49-F238E27FC236}">
                <a16:creationId xmlns:a16="http://schemas.microsoft.com/office/drawing/2014/main" xmlns="" id="{A120A3BF-CC39-2868-7517-FB67E835C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154" y="3429000"/>
            <a:ext cx="4591691" cy="514422"/>
          </a:xfrm>
          <a:prstGeom prst="rect">
            <a:avLst/>
          </a:prstGeom>
        </p:spPr>
      </p:pic>
      <p:sp>
        <p:nvSpPr>
          <p:cNvPr id="13" name="Google Shape;155;p17"/>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37</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238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6"/>
          <p:cNvPicPr preferRelativeResize="0"/>
          <p:nvPr/>
        </p:nvPicPr>
        <p:blipFill>
          <a:blip r:embed="rId3">
            <a:alphaModFix/>
          </a:blip>
          <a:stretch>
            <a:fillRect/>
          </a:stretch>
        </p:blipFill>
        <p:spPr>
          <a:xfrm>
            <a:off x="298250" y="864096"/>
            <a:ext cx="3429000" cy="3429000"/>
          </a:xfrm>
          <a:prstGeom prst="rect">
            <a:avLst/>
          </a:prstGeom>
          <a:noFill/>
          <a:ln>
            <a:noFill/>
          </a:ln>
        </p:spPr>
      </p:pic>
      <p:pic>
        <p:nvPicPr>
          <p:cNvPr id="137" name="Google Shape;137;p16"/>
          <p:cNvPicPr preferRelativeResize="0"/>
          <p:nvPr/>
        </p:nvPicPr>
        <p:blipFill>
          <a:blip r:embed="rId4">
            <a:alphaModFix/>
          </a:blip>
          <a:stretch>
            <a:fillRect/>
          </a:stretch>
        </p:blipFill>
        <p:spPr>
          <a:xfrm>
            <a:off x="4102793" y="1056983"/>
            <a:ext cx="4736414" cy="3220806"/>
          </a:xfrm>
          <a:prstGeom prst="rect">
            <a:avLst/>
          </a:prstGeom>
          <a:noFill/>
          <a:ln>
            <a:noFill/>
          </a:ln>
        </p:spPr>
      </p:pic>
      <p:sp>
        <p:nvSpPr>
          <p:cNvPr id="138" name="Google Shape;138;p16"/>
          <p:cNvSpPr txBox="1"/>
          <p:nvPr/>
        </p:nvSpPr>
        <p:spPr>
          <a:xfrm>
            <a:off x="727250" y="4520576"/>
            <a:ext cx="3000000" cy="492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fr-FR" sz="2000" b="1">
                <a:solidFill>
                  <a:schemeClr val="dk1"/>
                </a:solidFill>
                <a:latin typeface="Calibri"/>
                <a:ea typeface="Calibri"/>
                <a:cs typeface="Calibri"/>
                <a:sym typeface="Calibri"/>
              </a:rPr>
              <a:t>fig 1 : Virtual Community</a:t>
            </a:r>
            <a:endParaRPr/>
          </a:p>
        </p:txBody>
      </p:sp>
      <p:sp>
        <p:nvSpPr>
          <p:cNvPr id="139" name="Google Shape;139;p16"/>
          <p:cNvSpPr txBox="1"/>
          <p:nvPr/>
        </p:nvSpPr>
        <p:spPr>
          <a:xfrm>
            <a:off x="4971000" y="4509226"/>
            <a:ext cx="3000000" cy="492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fr-FR" sz="2000" b="1">
                <a:solidFill>
                  <a:schemeClr val="dk1"/>
                </a:solidFill>
                <a:latin typeface="Calibri"/>
                <a:ea typeface="Calibri"/>
                <a:cs typeface="Calibri"/>
                <a:sym typeface="Calibri"/>
              </a:rPr>
              <a:t>fig 2 : Fitness Community</a:t>
            </a:r>
            <a:endParaRPr/>
          </a:p>
        </p:txBody>
      </p:sp>
      <p:sp>
        <p:nvSpPr>
          <p:cNvPr id="6" name="Google Shape;155;p17"/>
          <p:cNvSpPr txBox="1"/>
          <p:nvPr/>
        </p:nvSpPr>
        <p:spPr>
          <a:xfrm>
            <a:off x="4572000" y="6237312"/>
            <a:ext cx="2760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chemeClr val="dk1"/>
                </a:solidFill>
                <a:latin typeface="Calibri"/>
                <a:ea typeface="Calibri"/>
                <a:cs typeface="Calibri"/>
                <a:sym typeface="Calibri"/>
              </a:rPr>
              <a:t>2</a:t>
            </a:r>
            <a:endParaRPr sz="14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6584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2051720" y="2348881"/>
            <a:ext cx="5256584" cy="2088232"/>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smtClean="0">
                <a:solidFill>
                  <a:srgbClr val="0070C0"/>
                </a:solidFill>
              </a:rPr>
              <a:t>Création du modèle</a:t>
            </a:r>
            <a:endParaRPr lang="ko-KR" altLang="en-US" sz="3600" b="1" dirty="0">
              <a:solidFill>
                <a:srgbClr val="0070C0"/>
              </a:solidFill>
            </a:endParaRPr>
          </a:p>
        </p:txBody>
      </p:sp>
      <p:sp>
        <p:nvSpPr>
          <p:cNvPr id="23" name="Half Frame 6"/>
          <p:cNvSpPr/>
          <p:nvPr/>
        </p:nvSpPr>
        <p:spPr>
          <a:xfrm>
            <a:off x="1835696" y="2132856"/>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3861049"/>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38</a:t>
            </a:r>
            <a:endParaRPr lang="fr-FR" sz="1400" b="1" dirty="0"/>
          </a:p>
        </p:txBody>
      </p:sp>
    </p:spTree>
    <p:extLst>
      <p:ext uri="{BB962C8B-B14F-4D97-AF65-F5344CB8AC3E}">
        <p14:creationId xmlns:p14="http://schemas.microsoft.com/office/powerpoint/2010/main" val="2125364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2195738" y="2564904"/>
            <a:ext cx="5040560" cy="2088232"/>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Choix du modèle</a:t>
            </a:r>
            <a:endParaRPr lang="ko-KR" altLang="en-US" sz="3600" b="1" dirty="0">
              <a:solidFill>
                <a:srgbClr val="0070C0"/>
              </a:solidFill>
            </a:endParaRPr>
          </a:p>
        </p:txBody>
      </p:sp>
      <p:sp>
        <p:nvSpPr>
          <p:cNvPr id="23" name="Half Frame 6"/>
          <p:cNvSpPr/>
          <p:nvPr/>
        </p:nvSpPr>
        <p:spPr>
          <a:xfrm>
            <a:off x="1979712" y="2348879"/>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660233" y="4077072"/>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39</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3299163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4" name="ZoneTexte 3"/>
          <p:cNvSpPr txBox="1"/>
          <p:nvPr/>
        </p:nvSpPr>
        <p:spPr>
          <a:xfrm>
            <a:off x="4355976" y="6289575"/>
            <a:ext cx="367408" cy="307777"/>
          </a:xfrm>
          <a:prstGeom prst="rect">
            <a:avLst/>
          </a:prstGeom>
          <a:noFill/>
        </p:spPr>
        <p:txBody>
          <a:bodyPr wrap="none" rtlCol="0">
            <a:spAutoFit/>
          </a:bodyPr>
          <a:lstStyle/>
          <a:p>
            <a:r>
              <a:rPr lang="fr-FR" sz="1400" b="1" dirty="0" smtClean="0"/>
              <a:t>40</a:t>
            </a:r>
            <a:endParaRPr lang="fr-FR" sz="1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45102"/>
            <a:ext cx="6192688" cy="457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20085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78856"/>
            <a:ext cx="7348017" cy="5318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572000" y="6505599"/>
            <a:ext cx="367408" cy="307777"/>
          </a:xfrm>
          <a:prstGeom prst="rect">
            <a:avLst/>
          </a:prstGeom>
          <a:noFill/>
        </p:spPr>
        <p:txBody>
          <a:bodyPr wrap="none" rtlCol="0">
            <a:spAutoFit/>
          </a:bodyPr>
          <a:lstStyle/>
          <a:p>
            <a:r>
              <a:rPr lang="fr-FR" sz="1400" b="1" dirty="0" smtClean="0"/>
              <a:t>41</a:t>
            </a:r>
            <a:endParaRPr lang="fr-FR" sz="1400" b="1" dirty="0"/>
          </a:p>
        </p:txBody>
      </p:sp>
    </p:spTree>
    <p:extLst>
      <p:ext uri="{BB962C8B-B14F-4D97-AF65-F5344CB8AC3E}">
        <p14:creationId xmlns:p14="http://schemas.microsoft.com/office/powerpoint/2010/main" val="2502160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42</a:t>
            </a:r>
            <a:endParaRPr lang="fr-FR" sz="1400" b="1"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219" y="1504556"/>
            <a:ext cx="2814613" cy="19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189" y="1540179"/>
            <a:ext cx="2723963" cy="196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996" y="1556792"/>
            <a:ext cx="2736663" cy="1952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628" y="3677909"/>
            <a:ext cx="2708088" cy="198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1840" y="3682973"/>
            <a:ext cx="2808312" cy="205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7245" y="3817476"/>
            <a:ext cx="2474163" cy="191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95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arn(inVertical)">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barn(inVertical)">
                                      <p:cBhvr>
                                        <p:cTn id="22" dur="500"/>
                                        <p:tgtEl>
                                          <p:spTgt spid="307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barn(inVertical)">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079"/>
                                        </p:tgtEl>
                                        <p:attrNameLst>
                                          <p:attrName>style.visibility</p:attrName>
                                        </p:attrNameLst>
                                      </p:cBhvr>
                                      <p:to>
                                        <p:strVal val="visible"/>
                                      </p:to>
                                    </p:set>
                                    <p:animEffect transition="in" filter="barn(inVertical)">
                                      <p:cBhvr>
                                        <p:cTn id="32"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34618"/>
            <a:ext cx="7560840" cy="551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499992" y="6525344"/>
            <a:ext cx="367408" cy="307777"/>
          </a:xfrm>
          <a:prstGeom prst="rect">
            <a:avLst/>
          </a:prstGeom>
          <a:noFill/>
        </p:spPr>
        <p:txBody>
          <a:bodyPr wrap="none" rtlCol="0">
            <a:spAutoFit/>
          </a:bodyPr>
          <a:lstStyle/>
          <a:p>
            <a:r>
              <a:rPr lang="fr-FR" sz="1400" b="1" dirty="0" smtClean="0"/>
              <a:t>43</a:t>
            </a:r>
            <a:endParaRPr lang="fr-FR" sz="1400" b="1" dirty="0"/>
          </a:p>
        </p:txBody>
      </p:sp>
    </p:spTree>
    <p:extLst>
      <p:ext uri="{BB962C8B-B14F-4D97-AF65-F5344CB8AC3E}">
        <p14:creationId xmlns:p14="http://schemas.microsoft.com/office/powerpoint/2010/main" val="5520805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4" name="ZoneTexte 3"/>
          <p:cNvSpPr txBox="1"/>
          <p:nvPr/>
        </p:nvSpPr>
        <p:spPr>
          <a:xfrm>
            <a:off x="4499992" y="6525344"/>
            <a:ext cx="367408" cy="307777"/>
          </a:xfrm>
          <a:prstGeom prst="rect">
            <a:avLst/>
          </a:prstGeom>
          <a:noFill/>
        </p:spPr>
        <p:txBody>
          <a:bodyPr wrap="none" rtlCol="0">
            <a:spAutoFit/>
          </a:bodyPr>
          <a:lstStyle/>
          <a:p>
            <a:r>
              <a:rPr lang="fr-FR" sz="1400" b="1" dirty="0" smtClean="0"/>
              <a:t>44</a:t>
            </a:r>
            <a:endParaRPr lang="fr-FR" sz="14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203432"/>
            <a:ext cx="7344817" cy="539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4405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4" name="ZoneTexte 3"/>
          <p:cNvSpPr txBox="1"/>
          <p:nvPr/>
        </p:nvSpPr>
        <p:spPr>
          <a:xfrm>
            <a:off x="4427984" y="6433591"/>
            <a:ext cx="367408" cy="307777"/>
          </a:xfrm>
          <a:prstGeom prst="rect">
            <a:avLst/>
          </a:prstGeom>
          <a:noFill/>
        </p:spPr>
        <p:txBody>
          <a:bodyPr wrap="none" rtlCol="0">
            <a:spAutoFit/>
          </a:bodyPr>
          <a:lstStyle/>
          <a:p>
            <a:r>
              <a:rPr lang="fr-FR" sz="1400" b="1" dirty="0" smtClean="0"/>
              <a:t>45</a:t>
            </a:r>
            <a:endParaRPr lang="fr-FR" sz="14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24744"/>
            <a:ext cx="6803975" cy="513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8428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4" name="ZoneTexte 3"/>
          <p:cNvSpPr txBox="1"/>
          <p:nvPr/>
        </p:nvSpPr>
        <p:spPr>
          <a:xfrm>
            <a:off x="4427984" y="6433591"/>
            <a:ext cx="367408" cy="307777"/>
          </a:xfrm>
          <a:prstGeom prst="rect">
            <a:avLst/>
          </a:prstGeom>
          <a:noFill/>
        </p:spPr>
        <p:txBody>
          <a:bodyPr wrap="none" rtlCol="0">
            <a:spAutoFit/>
          </a:bodyPr>
          <a:lstStyle/>
          <a:p>
            <a:r>
              <a:rPr lang="fr-FR" sz="1400" b="1" dirty="0" smtClean="0"/>
              <a:t>46</a:t>
            </a:r>
            <a:endParaRPr lang="fr-FR" sz="1400" b="1" dirty="0"/>
          </a:p>
        </p:txBody>
      </p:sp>
      <p:pic>
        <p:nvPicPr>
          <p:cNvPr id="16" name="Image 15"/>
          <p:cNvPicPr/>
          <p:nvPr/>
        </p:nvPicPr>
        <p:blipFill>
          <a:blip r:embed="rId2" cstate="print">
            <a:extLst>
              <a:ext uri="{28A0092B-C50C-407E-A947-70E740481C1C}">
                <a14:useLocalDpi xmlns:a14="http://schemas.microsoft.com/office/drawing/2010/main" val="0"/>
              </a:ext>
            </a:extLst>
          </a:blip>
          <a:stretch>
            <a:fillRect/>
          </a:stretch>
        </p:blipFill>
        <p:spPr>
          <a:xfrm>
            <a:off x="179512" y="1634189"/>
            <a:ext cx="2792611" cy="1495936"/>
          </a:xfrm>
          <a:prstGeom prst="rect">
            <a:avLst/>
          </a:prstGeom>
        </p:spPr>
      </p:pic>
      <p:pic>
        <p:nvPicPr>
          <p:cNvPr id="19" name="Image 18"/>
          <p:cNvPicPr/>
          <p:nvPr/>
        </p:nvPicPr>
        <p:blipFill>
          <a:blip r:embed="rId3" cstate="print">
            <a:extLst>
              <a:ext uri="{28A0092B-C50C-407E-A947-70E740481C1C}">
                <a14:useLocalDpi xmlns:a14="http://schemas.microsoft.com/office/drawing/2010/main" val="0"/>
              </a:ext>
            </a:extLst>
          </a:blip>
          <a:stretch>
            <a:fillRect/>
          </a:stretch>
        </p:blipFill>
        <p:spPr>
          <a:xfrm>
            <a:off x="3203848" y="1634189"/>
            <a:ext cx="2808312" cy="1443970"/>
          </a:xfrm>
          <a:prstGeom prst="rect">
            <a:avLst/>
          </a:prstGeom>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0458" y="1563682"/>
            <a:ext cx="2528006" cy="1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5246" y="3659666"/>
            <a:ext cx="2760730" cy="192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2250" y="3659666"/>
            <a:ext cx="2770070" cy="190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31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barn(inVertical)">
                                      <p:cBhvr>
                                        <p:cTn id="17" dur="500"/>
                                        <p:tgtEl>
                                          <p:spTgt spid="717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gtEl>
                                        <p:attrNameLst>
                                          <p:attrName>style.visibility</p:attrName>
                                        </p:attrNameLst>
                                      </p:cBhvr>
                                      <p:to>
                                        <p:strVal val="visible"/>
                                      </p:to>
                                    </p:set>
                                    <p:animEffect transition="in" filter="barn(inVertical)">
                                      <p:cBhvr>
                                        <p:cTn id="22" dur="500"/>
                                        <p:tgtEl>
                                          <p:spTgt spid="717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animEffect transition="in" filter="barn(inVertical)">
                                      <p:cBhvr>
                                        <p:cTn id="2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4904"/>
            <a:ext cx="5328590" cy="230425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Autres solutions que le </a:t>
            </a:r>
            <a:r>
              <a:rPr lang="fr-FR" altLang="ko-KR" sz="3600" b="1" dirty="0" err="1">
                <a:solidFill>
                  <a:srgbClr val="0070C0"/>
                </a:solidFill>
              </a:rPr>
              <a:t>clustering</a:t>
            </a:r>
            <a:endParaRPr lang="ko-KR" altLang="en-US" sz="3600" b="1" dirty="0">
              <a:solidFill>
                <a:srgbClr val="0070C0"/>
              </a:solidFill>
            </a:endParaRPr>
          </a:p>
        </p:txBody>
      </p:sp>
      <p:sp>
        <p:nvSpPr>
          <p:cNvPr id="23" name="Half Frame 6"/>
          <p:cNvSpPr/>
          <p:nvPr/>
        </p:nvSpPr>
        <p:spPr>
          <a:xfrm>
            <a:off x="1763688" y="2348879"/>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293096"/>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47</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795582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p:nvPr/>
        </p:nvSpPr>
        <p:spPr>
          <a:xfrm>
            <a:off x="2267744" y="2348881"/>
            <a:ext cx="4824536"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Contexte générale:</a:t>
            </a:r>
            <a:endParaRPr sz="3600" b="1">
              <a:solidFill>
                <a:srgbClr val="0070C0"/>
              </a:solidFill>
              <a:latin typeface="Calibri"/>
              <a:ea typeface="Calibri"/>
              <a:cs typeface="Calibri"/>
              <a:sym typeface="Calibri"/>
            </a:endParaRPr>
          </a:p>
        </p:txBody>
      </p:sp>
      <p:sp>
        <p:nvSpPr>
          <p:cNvPr id="145" name="Google Shape;145;p17"/>
          <p:cNvSpPr/>
          <p:nvPr/>
        </p:nvSpPr>
        <p:spPr>
          <a:xfrm>
            <a:off x="2051718"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7"/>
          <p:cNvSpPr/>
          <p:nvPr/>
        </p:nvSpPr>
        <p:spPr>
          <a:xfrm rot="10800000">
            <a:off x="6516215"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7"/>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148" name="Google Shape;148;p17"/>
          <p:cNvSpPr/>
          <p:nvPr/>
        </p:nvSpPr>
        <p:spPr>
          <a:xfrm>
            <a:off x="971599" y="0"/>
            <a:ext cx="1296147"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149" name="Google Shape;149;p17"/>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150" name="Google Shape;150;p17"/>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151" name="Google Shape;151;p17"/>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152" name="Google Shape;152;p17"/>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153" name="Google Shape;153;p17"/>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154" name="Google Shape;154;p17"/>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155" name="Google Shape;155;p17"/>
          <p:cNvSpPr txBox="1"/>
          <p:nvPr/>
        </p:nvSpPr>
        <p:spPr>
          <a:xfrm>
            <a:off x="4572000" y="6217567"/>
            <a:ext cx="276038"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a:solidFill>
                  <a:schemeClr val="dk1"/>
                </a:solidFill>
                <a:latin typeface="Calibri"/>
                <a:ea typeface="Calibri"/>
                <a:cs typeface="Calibri"/>
                <a:sym typeface="Calibri"/>
              </a:rPr>
              <a:t>3</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8262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9592"/>
            <a:ext cx="5328590" cy="212423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Représentation des données</a:t>
            </a:r>
            <a:endParaRPr lang="ko-KR" altLang="en-US" sz="3600" b="1" dirty="0">
              <a:solidFill>
                <a:srgbClr val="0070C0"/>
              </a:solidFill>
            </a:endParaRPr>
          </a:p>
        </p:txBody>
      </p:sp>
      <p:sp>
        <p:nvSpPr>
          <p:cNvPr id="23" name="Half Frame 6"/>
          <p:cNvSpPr/>
          <p:nvPr/>
        </p:nvSpPr>
        <p:spPr>
          <a:xfrm>
            <a:off x="1727683" y="2348880"/>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137621"/>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48</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3966567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2987825" y="1808820"/>
            <a:ext cx="3060337" cy="859407"/>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000" b="1" dirty="0" err="1" smtClean="0">
                <a:solidFill>
                  <a:srgbClr val="0070C0"/>
                </a:solidFill>
              </a:rPr>
              <a:t>CountVectorizer</a:t>
            </a:r>
            <a:endParaRPr lang="ko-KR" altLang="en-US" sz="2800" b="1" dirty="0">
              <a:solidFill>
                <a:srgbClr val="0070C0"/>
              </a:solidFill>
            </a:endParaRPr>
          </a:p>
        </p:txBody>
      </p:sp>
      <p:sp>
        <p:nvSpPr>
          <p:cNvPr id="33" name="Half Frame 6"/>
          <p:cNvSpPr/>
          <p:nvPr/>
        </p:nvSpPr>
        <p:spPr>
          <a:xfrm rot="10800000">
            <a:off x="5760131" y="2384885"/>
            <a:ext cx="396045" cy="396043"/>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439978" y="6237312"/>
            <a:ext cx="367408" cy="307777"/>
          </a:xfrm>
          <a:prstGeom prst="rect">
            <a:avLst/>
          </a:prstGeom>
          <a:noFill/>
        </p:spPr>
        <p:txBody>
          <a:bodyPr wrap="none" rtlCol="0">
            <a:spAutoFit/>
          </a:bodyPr>
          <a:lstStyle/>
          <a:p>
            <a:r>
              <a:rPr lang="fr-FR" sz="1400" b="1" dirty="0" smtClean="0"/>
              <a:t>49</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22" name="Half Frame 6"/>
          <p:cNvSpPr/>
          <p:nvPr/>
        </p:nvSpPr>
        <p:spPr>
          <a:xfrm>
            <a:off x="2879810" y="1700810"/>
            <a:ext cx="396045" cy="396043"/>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44" y="3212976"/>
            <a:ext cx="844431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190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2987826" y="1304762"/>
            <a:ext cx="2970328" cy="576065"/>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000" b="1" dirty="0" smtClean="0">
                <a:solidFill>
                  <a:srgbClr val="0070C0"/>
                </a:solidFill>
              </a:rPr>
              <a:t>Matrice TF-IDF</a:t>
            </a:r>
            <a:endParaRPr lang="ko-KR" altLang="en-US" sz="2800" b="1" dirty="0">
              <a:solidFill>
                <a:srgbClr val="0070C0"/>
              </a:solidFill>
            </a:endParaRPr>
          </a:p>
        </p:txBody>
      </p:sp>
      <p:sp>
        <p:nvSpPr>
          <p:cNvPr id="33" name="Half Frame 6"/>
          <p:cNvSpPr/>
          <p:nvPr/>
        </p:nvSpPr>
        <p:spPr>
          <a:xfrm rot="10800000">
            <a:off x="5688123" y="1628799"/>
            <a:ext cx="396045" cy="396043"/>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439978" y="6289575"/>
            <a:ext cx="367408" cy="307777"/>
          </a:xfrm>
          <a:prstGeom prst="rect">
            <a:avLst/>
          </a:prstGeom>
          <a:noFill/>
        </p:spPr>
        <p:txBody>
          <a:bodyPr wrap="none" rtlCol="0">
            <a:spAutoFit/>
          </a:bodyPr>
          <a:lstStyle/>
          <a:p>
            <a:r>
              <a:rPr lang="fr-FR" sz="1400" b="1" dirty="0" smtClean="0"/>
              <a:t>50</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
        <p:nvSpPr>
          <p:cNvPr id="22" name="Half Frame 6"/>
          <p:cNvSpPr/>
          <p:nvPr/>
        </p:nvSpPr>
        <p:spPr>
          <a:xfrm>
            <a:off x="2879810" y="1196752"/>
            <a:ext cx="396045" cy="396043"/>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7" name="Groupe 6"/>
          <p:cNvGrpSpPr/>
          <p:nvPr/>
        </p:nvGrpSpPr>
        <p:grpSpPr>
          <a:xfrm>
            <a:off x="1475656" y="2364969"/>
            <a:ext cx="5760640" cy="3800335"/>
            <a:chOff x="1475656" y="2364969"/>
            <a:chExt cx="5760640" cy="3800335"/>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813" y="2364969"/>
              <a:ext cx="5472483" cy="380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75656" y="2364969"/>
              <a:ext cx="738336" cy="63198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41069647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439978" y="6237312"/>
            <a:ext cx="367408" cy="307777"/>
          </a:xfrm>
          <a:prstGeom prst="rect">
            <a:avLst/>
          </a:prstGeom>
          <a:noFill/>
        </p:spPr>
        <p:txBody>
          <a:bodyPr wrap="none" rtlCol="0">
            <a:spAutoFit/>
          </a:bodyPr>
          <a:lstStyle/>
          <a:p>
            <a:r>
              <a:rPr lang="fr-FR" sz="1400" b="1" dirty="0" smtClean="0"/>
              <a:t>51</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grpSp>
        <p:nvGrpSpPr>
          <p:cNvPr id="6" name="Groupe 5"/>
          <p:cNvGrpSpPr/>
          <p:nvPr/>
        </p:nvGrpSpPr>
        <p:grpSpPr>
          <a:xfrm>
            <a:off x="2349694" y="2564904"/>
            <a:ext cx="4526562" cy="2016224"/>
            <a:chOff x="2879810" y="2636914"/>
            <a:chExt cx="3276360" cy="975591"/>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2987825" y="2744924"/>
              <a:ext cx="3060337" cy="77408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800" b="1" dirty="0" smtClean="0">
                  <a:solidFill>
                    <a:srgbClr val="0070C0"/>
                  </a:solidFill>
                </a:rPr>
                <a:t>BERT </a:t>
              </a:r>
              <a:r>
                <a:rPr lang="fr-FR" altLang="ko-KR" sz="2800" b="1" dirty="0" err="1" smtClean="0">
                  <a:solidFill>
                    <a:srgbClr val="0070C0"/>
                  </a:solidFill>
                </a:rPr>
                <a:t>Encoding</a:t>
              </a:r>
              <a:endParaRPr lang="ko-KR" altLang="en-US" sz="3600" b="1" dirty="0">
                <a:solidFill>
                  <a:srgbClr val="0070C0"/>
                </a:solidFill>
              </a:endParaRPr>
            </a:p>
          </p:txBody>
        </p:sp>
        <p:sp>
          <p:nvSpPr>
            <p:cNvPr id="33" name="Half Frame 6"/>
            <p:cNvSpPr/>
            <p:nvPr/>
          </p:nvSpPr>
          <p:spPr>
            <a:xfrm rot="10800000">
              <a:off x="5760125" y="3333765"/>
              <a:ext cx="396045" cy="278740"/>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Half Frame 6"/>
            <p:cNvSpPr/>
            <p:nvPr/>
          </p:nvSpPr>
          <p:spPr>
            <a:xfrm>
              <a:off x="2879810" y="2636914"/>
              <a:ext cx="396045" cy="278740"/>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1206836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9592"/>
            <a:ext cx="5328590" cy="212423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Les paramètres d’évaluation</a:t>
            </a:r>
            <a:endParaRPr lang="ko-KR" altLang="en-US" sz="3600" b="1" dirty="0">
              <a:solidFill>
                <a:srgbClr val="0070C0"/>
              </a:solidFill>
            </a:endParaRPr>
          </a:p>
        </p:txBody>
      </p:sp>
      <p:sp>
        <p:nvSpPr>
          <p:cNvPr id="23" name="Half Frame 6"/>
          <p:cNvSpPr/>
          <p:nvPr/>
        </p:nvSpPr>
        <p:spPr>
          <a:xfrm>
            <a:off x="1727683" y="2348880"/>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137621"/>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52</a:t>
            </a:r>
            <a:endParaRPr lang="fr-FR" sz="1400" b="1" dirty="0"/>
          </a:p>
        </p:txBody>
      </p:sp>
      <p:sp>
        <p:nvSpPr>
          <p:cNvPr id="5" name="Rectangle 4"/>
          <p:cNvSpPr/>
          <p:nvPr/>
        </p:nvSpPr>
        <p:spPr>
          <a:xfrm>
            <a:off x="0" y="595536"/>
            <a:ext cx="4427984"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4133958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9592"/>
            <a:ext cx="5328590" cy="212423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Utilisation du modèle BERT </a:t>
            </a:r>
            <a:endParaRPr lang="ko-KR" altLang="en-US" sz="3600" b="1" dirty="0">
              <a:solidFill>
                <a:srgbClr val="0070C0"/>
              </a:solidFill>
            </a:endParaRPr>
          </a:p>
        </p:txBody>
      </p:sp>
      <p:sp>
        <p:nvSpPr>
          <p:cNvPr id="23" name="Half Frame 6"/>
          <p:cNvSpPr/>
          <p:nvPr/>
        </p:nvSpPr>
        <p:spPr>
          <a:xfrm>
            <a:off x="1727683" y="2348880"/>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137621"/>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53</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37872349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54</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16" name="Image 15"/>
          <p:cNvPicPr/>
          <p:nvPr/>
        </p:nvPicPr>
        <p:blipFill>
          <a:blip r:embed="rId2" cstate="print">
            <a:extLst>
              <a:ext uri="{28A0092B-C50C-407E-A947-70E740481C1C}">
                <a14:useLocalDpi xmlns:a14="http://schemas.microsoft.com/office/drawing/2010/main" val="0"/>
              </a:ext>
            </a:extLst>
          </a:blip>
          <a:stretch>
            <a:fillRect/>
          </a:stretch>
        </p:blipFill>
        <p:spPr>
          <a:xfrm>
            <a:off x="349747" y="1916832"/>
            <a:ext cx="8588522" cy="3206824"/>
          </a:xfrm>
          <a:prstGeom prst="rect">
            <a:avLst/>
          </a:prstGeom>
        </p:spPr>
      </p:pic>
    </p:spTree>
    <p:extLst>
      <p:ext uri="{BB962C8B-B14F-4D97-AF65-F5344CB8AC3E}">
        <p14:creationId xmlns:p14="http://schemas.microsoft.com/office/powerpoint/2010/main" val="680364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8172400" y="6237312"/>
            <a:ext cx="367408" cy="307777"/>
          </a:xfrm>
          <a:prstGeom prst="rect">
            <a:avLst/>
          </a:prstGeom>
          <a:noFill/>
        </p:spPr>
        <p:txBody>
          <a:bodyPr wrap="none" rtlCol="0">
            <a:spAutoFit/>
          </a:bodyPr>
          <a:lstStyle/>
          <a:p>
            <a:r>
              <a:rPr lang="fr-FR" sz="1400" b="1" dirty="0" smtClean="0"/>
              <a:t>55</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19" name="Image 18"/>
          <p:cNvPicPr/>
          <p:nvPr/>
        </p:nvPicPr>
        <p:blipFill>
          <a:blip r:embed="rId2">
            <a:extLst>
              <a:ext uri="{28A0092B-C50C-407E-A947-70E740481C1C}">
                <a14:useLocalDpi xmlns:a14="http://schemas.microsoft.com/office/drawing/2010/main" val="0"/>
              </a:ext>
            </a:extLst>
          </a:blip>
          <a:stretch>
            <a:fillRect/>
          </a:stretch>
        </p:blipFill>
        <p:spPr>
          <a:xfrm>
            <a:off x="1191071" y="1302668"/>
            <a:ext cx="3171139" cy="3195176"/>
          </a:xfrm>
          <a:prstGeom prst="rect">
            <a:avLst/>
          </a:prstGeom>
        </p:spPr>
      </p:pic>
      <p:pic>
        <p:nvPicPr>
          <p:cNvPr id="20" name="Image 19"/>
          <p:cNvPicPr/>
          <p:nvPr/>
        </p:nvPicPr>
        <p:blipFill>
          <a:blip r:embed="rId3" cstate="print">
            <a:extLst>
              <a:ext uri="{28A0092B-C50C-407E-A947-70E740481C1C}">
                <a14:useLocalDpi xmlns:a14="http://schemas.microsoft.com/office/drawing/2010/main" val="0"/>
              </a:ext>
            </a:extLst>
          </a:blip>
          <a:stretch>
            <a:fillRect/>
          </a:stretch>
        </p:blipFill>
        <p:spPr>
          <a:xfrm>
            <a:off x="4491779" y="1302668"/>
            <a:ext cx="3320581" cy="3206452"/>
          </a:xfrm>
          <a:prstGeom prst="rect">
            <a:avLst/>
          </a:prstGeom>
        </p:spPr>
      </p:pic>
      <p:pic>
        <p:nvPicPr>
          <p:cNvPr id="21" name="Image 20"/>
          <p:cNvPicPr/>
          <p:nvPr/>
        </p:nvPicPr>
        <p:blipFill>
          <a:blip r:embed="rId4">
            <a:extLst>
              <a:ext uri="{28A0092B-C50C-407E-A947-70E740481C1C}">
                <a14:useLocalDpi xmlns:a14="http://schemas.microsoft.com/office/drawing/2010/main" val="0"/>
              </a:ext>
            </a:extLst>
          </a:blip>
          <a:stretch>
            <a:fillRect/>
          </a:stretch>
        </p:blipFill>
        <p:spPr>
          <a:xfrm>
            <a:off x="2974082" y="4638536"/>
            <a:ext cx="2894062" cy="1983259"/>
          </a:xfrm>
          <a:prstGeom prst="rect">
            <a:avLst/>
          </a:prstGeom>
        </p:spPr>
      </p:pic>
    </p:spTree>
    <p:extLst>
      <p:ext uri="{BB962C8B-B14F-4D97-AF65-F5344CB8AC3E}">
        <p14:creationId xmlns:p14="http://schemas.microsoft.com/office/powerpoint/2010/main" val="34882432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9592"/>
            <a:ext cx="5328590" cy="212423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a:solidFill>
                  <a:srgbClr val="0070C0"/>
                </a:solidFill>
              </a:rPr>
              <a:t>Utilisation  de la matrice TF-IDF </a:t>
            </a:r>
            <a:endParaRPr lang="ko-KR" altLang="en-US" sz="3600" b="1" dirty="0">
              <a:solidFill>
                <a:srgbClr val="0070C0"/>
              </a:solidFill>
            </a:endParaRPr>
          </a:p>
        </p:txBody>
      </p:sp>
      <p:sp>
        <p:nvSpPr>
          <p:cNvPr id="23" name="Half Frame 6"/>
          <p:cNvSpPr/>
          <p:nvPr/>
        </p:nvSpPr>
        <p:spPr>
          <a:xfrm>
            <a:off x="1763687" y="2276872"/>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137621"/>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56</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6257108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427984" y="6361583"/>
            <a:ext cx="367408" cy="307777"/>
          </a:xfrm>
          <a:prstGeom prst="rect">
            <a:avLst/>
          </a:prstGeom>
          <a:noFill/>
        </p:spPr>
        <p:txBody>
          <a:bodyPr wrap="none" rtlCol="0">
            <a:spAutoFit/>
          </a:bodyPr>
          <a:lstStyle/>
          <a:p>
            <a:r>
              <a:rPr lang="fr-FR" sz="1400" b="1" dirty="0" smtClean="0"/>
              <a:t>57</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19" name="Image 18"/>
          <p:cNvPicPr/>
          <p:nvPr/>
        </p:nvPicPr>
        <p:blipFill>
          <a:blip r:embed="rId2">
            <a:extLst>
              <a:ext uri="{28A0092B-C50C-407E-A947-70E740481C1C}">
                <a14:useLocalDpi xmlns:a14="http://schemas.microsoft.com/office/drawing/2010/main" val="0"/>
              </a:ext>
            </a:extLst>
          </a:blip>
          <a:stretch>
            <a:fillRect/>
          </a:stretch>
        </p:blipFill>
        <p:spPr>
          <a:xfrm>
            <a:off x="1412984" y="1364152"/>
            <a:ext cx="6048752" cy="1872208"/>
          </a:xfrm>
          <a:prstGeom prst="rect">
            <a:avLst/>
          </a:prstGeom>
        </p:spPr>
      </p:pic>
      <p:pic>
        <p:nvPicPr>
          <p:cNvPr id="20" name="Image 19"/>
          <p:cNvPicPr/>
          <p:nvPr/>
        </p:nvPicPr>
        <p:blipFill>
          <a:blip r:embed="rId3" cstate="print">
            <a:extLst>
              <a:ext uri="{28A0092B-C50C-407E-A947-70E740481C1C}">
                <a14:useLocalDpi xmlns:a14="http://schemas.microsoft.com/office/drawing/2010/main" val="0"/>
              </a:ext>
            </a:extLst>
          </a:blip>
          <a:stretch>
            <a:fillRect/>
          </a:stretch>
        </p:blipFill>
        <p:spPr>
          <a:xfrm>
            <a:off x="1431514" y="3413416"/>
            <a:ext cx="3413373" cy="2535864"/>
          </a:xfrm>
          <a:prstGeom prst="rect">
            <a:avLst/>
          </a:prstGeom>
        </p:spPr>
      </p:pic>
      <p:pic>
        <p:nvPicPr>
          <p:cNvPr id="21" name="Image 20"/>
          <p:cNvPicPr/>
          <p:nvPr/>
        </p:nvPicPr>
        <p:blipFill>
          <a:blip r:embed="rId4" cstate="print">
            <a:extLst>
              <a:ext uri="{28A0092B-C50C-407E-A947-70E740481C1C}">
                <a14:useLocalDpi xmlns:a14="http://schemas.microsoft.com/office/drawing/2010/main" val="0"/>
              </a:ext>
            </a:extLst>
          </a:blip>
          <a:stretch>
            <a:fillRect/>
          </a:stretch>
        </p:blipFill>
        <p:spPr>
          <a:xfrm>
            <a:off x="5004048" y="3436800"/>
            <a:ext cx="2448272" cy="2512480"/>
          </a:xfrm>
          <a:prstGeom prst="rect">
            <a:avLst/>
          </a:prstGeom>
        </p:spPr>
      </p:pic>
    </p:spTree>
    <p:extLst>
      <p:ext uri="{BB962C8B-B14F-4D97-AF65-F5344CB8AC3E}">
        <p14:creationId xmlns:p14="http://schemas.microsoft.com/office/powerpoint/2010/main" val="4251605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p:nvPr/>
        </p:nvSpPr>
        <p:spPr>
          <a:xfrm>
            <a:off x="121606" y="998056"/>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8"/>
          <p:cNvSpPr/>
          <p:nvPr/>
        </p:nvSpPr>
        <p:spPr>
          <a:xfrm rot="10800000">
            <a:off x="4033254" y="4542461"/>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8"/>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163" name="Google Shape;163;p18"/>
          <p:cNvSpPr/>
          <p:nvPr/>
        </p:nvSpPr>
        <p:spPr>
          <a:xfrm>
            <a:off x="971599" y="0"/>
            <a:ext cx="1296147"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164" name="Google Shape;164;p18"/>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165" name="Google Shape;165;p18"/>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166" name="Google Shape;166;p18"/>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167" name="Google Shape;167;p18"/>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168" name="Google Shape;168;p18"/>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169" name="Google Shape;169;p18"/>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170" name="Google Shape;170;p18"/>
          <p:cNvSpPr txBox="1"/>
          <p:nvPr/>
        </p:nvSpPr>
        <p:spPr>
          <a:xfrm>
            <a:off x="4572000" y="6237312"/>
            <a:ext cx="2760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4</a:t>
            </a:r>
            <a:endParaRPr sz="1400" b="1" dirty="0">
              <a:solidFill>
                <a:schemeClr val="dk1"/>
              </a:solidFill>
              <a:latin typeface="Calibri"/>
              <a:ea typeface="Calibri"/>
              <a:cs typeface="Calibri"/>
              <a:sym typeface="Calibri"/>
            </a:endParaRPr>
          </a:p>
        </p:txBody>
      </p:sp>
      <p:pic>
        <p:nvPicPr>
          <p:cNvPr id="171" name="Google Shape;171;p18"/>
          <p:cNvPicPr preferRelativeResize="0"/>
          <p:nvPr/>
        </p:nvPicPr>
        <p:blipFill>
          <a:blip r:embed="rId3">
            <a:alphaModFix/>
          </a:blip>
          <a:stretch>
            <a:fillRect/>
          </a:stretch>
        </p:blipFill>
        <p:spPr>
          <a:xfrm>
            <a:off x="331925" y="1193200"/>
            <a:ext cx="4312075" cy="4141250"/>
          </a:xfrm>
          <a:prstGeom prst="rect">
            <a:avLst/>
          </a:prstGeom>
          <a:noFill/>
          <a:ln>
            <a:noFill/>
          </a:ln>
        </p:spPr>
      </p:pic>
      <p:sp>
        <p:nvSpPr>
          <p:cNvPr id="172" name="Google Shape;172;p18"/>
          <p:cNvSpPr txBox="1"/>
          <p:nvPr/>
        </p:nvSpPr>
        <p:spPr>
          <a:xfrm>
            <a:off x="4873875" y="3327975"/>
            <a:ext cx="4312200" cy="2662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Oswald"/>
              <a:buChar char="●"/>
            </a:pPr>
            <a:r>
              <a:rPr lang="fr-FR" sz="2300">
                <a:latin typeface="Oswald"/>
                <a:ea typeface="Oswald"/>
                <a:cs typeface="Oswald"/>
                <a:sym typeface="Oswald"/>
              </a:rPr>
              <a:t>l'IA peut regrouper les utilisateurs en fonction de leurs caractéristiques et créer des espaces virtuels où ils peuvent échanger des connaissances, relever des défis et atteindre leurs objectifs de bien-être.</a:t>
            </a:r>
            <a:endParaRPr sz="2300">
              <a:latin typeface="Oswald"/>
              <a:ea typeface="Oswald"/>
              <a:cs typeface="Oswald"/>
              <a:sym typeface="Oswald"/>
            </a:endParaRPr>
          </a:p>
        </p:txBody>
      </p:sp>
      <p:sp>
        <p:nvSpPr>
          <p:cNvPr id="173" name="Google Shape;173;p18"/>
          <p:cNvSpPr txBox="1"/>
          <p:nvPr/>
        </p:nvSpPr>
        <p:spPr>
          <a:xfrm>
            <a:off x="4791975" y="894400"/>
            <a:ext cx="4165500" cy="2308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Oswald"/>
              <a:buChar char="●"/>
            </a:pPr>
            <a:r>
              <a:rPr lang="fr-FR" sz="2300">
                <a:latin typeface="Oswald"/>
                <a:ea typeface="Oswald"/>
                <a:cs typeface="Oswald"/>
                <a:sym typeface="Oswald"/>
              </a:rPr>
              <a:t>L'IA peut analyser les données des utilisateurs, telles que leur profil, leurs objectifs de fitness et leurs activités, pour les regrouper dans des communautés spécifiques</a:t>
            </a:r>
            <a:endParaRPr sz="2300">
              <a:latin typeface="Oswald"/>
              <a:ea typeface="Oswald"/>
              <a:cs typeface="Oswald"/>
              <a:sym typeface="Oswald"/>
            </a:endParaRPr>
          </a:p>
        </p:txBody>
      </p:sp>
    </p:spTree>
    <p:extLst>
      <p:ext uri="{BB962C8B-B14F-4D97-AF65-F5344CB8AC3E}">
        <p14:creationId xmlns:p14="http://schemas.microsoft.com/office/powerpoint/2010/main" val="35158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1">
            <a:extLst>
              <a:ext uri="{FF2B5EF4-FFF2-40B4-BE49-F238E27FC236}">
                <a16:creationId xmlns="" xmlns:a16="http://schemas.microsoft.com/office/drawing/2014/main" id="{E5B33CFF-28D8-4EED-A24A-01AD03775861}"/>
              </a:ext>
            </a:extLst>
          </p:cNvPr>
          <p:cNvSpPr/>
          <p:nvPr/>
        </p:nvSpPr>
        <p:spPr>
          <a:xfrm>
            <a:off x="1979714" y="2569592"/>
            <a:ext cx="5328590" cy="2124236"/>
          </a:xfrm>
          <a:prstGeom prst="roundRect">
            <a:avLst>
              <a:gd name="adj" fmla="val 2847"/>
            </a:avLst>
          </a:prstGeom>
          <a:solidFill>
            <a:schemeClr val="tx2">
              <a:lumMod val="20000"/>
              <a:lumOff val="80000"/>
              <a:alpha val="3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3600" b="1" dirty="0" smtClean="0">
                <a:solidFill>
                  <a:srgbClr val="0070C0"/>
                </a:solidFill>
              </a:rPr>
              <a:t>Modèle </a:t>
            </a:r>
            <a:r>
              <a:rPr lang="fr-FR" altLang="ko-KR" sz="3600" b="1" dirty="0">
                <a:solidFill>
                  <a:srgbClr val="0070C0"/>
                </a:solidFill>
              </a:rPr>
              <a:t>finale </a:t>
            </a:r>
            <a:endParaRPr lang="ko-KR" altLang="en-US" sz="3600" b="1" dirty="0">
              <a:solidFill>
                <a:srgbClr val="0070C0"/>
              </a:solidFill>
            </a:endParaRPr>
          </a:p>
        </p:txBody>
      </p:sp>
      <p:sp>
        <p:nvSpPr>
          <p:cNvPr id="23" name="Half Frame 6"/>
          <p:cNvSpPr/>
          <p:nvPr/>
        </p:nvSpPr>
        <p:spPr>
          <a:xfrm>
            <a:off x="1763687" y="2276872"/>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Half Frame 6"/>
          <p:cNvSpPr/>
          <p:nvPr/>
        </p:nvSpPr>
        <p:spPr>
          <a:xfrm rot="10800000">
            <a:off x="6732239" y="4137621"/>
            <a:ext cx="792089" cy="792087"/>
          </a:xfrm>
          <a:prstGeom prst="halfFrame">
            <a:avLst>
              <a:gd name="adj1" fmla="val 8333"/>
              <a:gd name="adj2"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4572000" y="6237312"/>
            <a:ext cx="367408" cy="307777"/>
          </a:xfrm>
          <a:prstGeom prst="rect">
            <a:avLst/>
          </a:prstGeom>
          <a:noFill/>
        </p:spPr>
        <p:txBody>
          <a:bodyPr wrap="none" rtlCol="0">
            <a:spAutoFit/>
          </a:bodyPr>
          <a:lstStyle/>
          <a:p>
            <a:r>
              <a:rPr lang="fr-FR" sz="1400" b="1" dirty="0" smtClean="0"/>
              <a:t>58</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spTree>
    <p:extLst>
      <p:ext uri="{BB962C8B-B14F-4D97-AF65-F5344CB8AC3E}">
        <p14:creationId xmlns:p14="http://schemas.microsoft.com/office/powerpoint/2010/main" val="32340448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8395227" y="6361582"/>
            <a:ext cx="367408" cy="307777"/>
          </a:xfrm>
          <a:prstGeom prst="rect">
            <a:avLst/>
          </a:prstGeom>
          <a:noFill/>
        </p:spPr>
        <p:txBody>
          <a:bodyPr wrap="none" rtlCol="0">
            <a:spAutoFit/>
          </a:bodyPr>
          <a:lstStyle/>
          <a:p>
            <a:r>
              <a:rPr lang="fr-FR" sz="1400" b="1" dirty="0" smtClean="0"/>
              <a:t>59</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22" name="Image 21"/>
          <p:cNvPicPr/>
          <p:nvPr/>
        </p:nvPicPr>
        <p:blipFill>
          <a:blip r:embed="rId2">
            <a:extLst>
              <a:ext uri="{28A0092B-C50C-407E-A947-70E740481C1C}">
                <a14:useLocalDpi xmlns:a14="http://schemas.microsoft.com/office/drawing/2010/main" val="0"/>
              </a:ext>
            </a:extLst>
          </a:blip>
          <a:stretch>
            <a:fillRect/>
          </a:stretch>
        </p:blipFill>
        <p:spPr>
          <a:xfrm>
            <a:off x="1982278" y="1159570"/>
            <a:ext cx="5313574" cy="3781598"/>
          </a:xfrm>
          <a:prstGeom prst="rect">
            <a:avLst/>
          </a:prstGeom>
        </p:spPr>
      </p:pic>
      <p:pic>
        <p:nvPicPr>
          <p:cNvPr id="24" name="Image 23"/>
          <p:cNvPicPr/>
          <p:nvPr/>
        </p:nvPicPr>
        <p:blipFill>
          <a:blip r:embed="rId3"/>
          <a:stretch>
            <a:fillRect/>
          </a:stretch>
        </p:blipFill>
        <p:spPr>
          <a:xfrm>
            <a:off x="2483768" y="5013176"/>
            <a:ext cx="4273550" cy="1587500"/>
          </a:xfrm>
          <a:prstGeom prst="rect">
            <a:avLst/>
          </a:prstGeom>
        </p:spPr>
      </p:pic>
    </p:spTree>
    <p:extLst>
      <p:ext uri="{BB962C8B-B14F-4D97-AF65-F5344CB8AC3E}">
        <p14:creationId xmlns:p14="http://schemas.microsoft.com/office/powerpoint/2010/main" val="8282105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a:off x="0" y="0"/>
            <a:ext cx="1187624"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introduction</a:t>
            </a:r>
            <a:endParaRPr lang="fr-FR" sz="1200" dirty="0"/>
          </a:p>
        </p:txBody>
      </p:sp>
      <p:sp>
        <p:nvSpPr>
          <p:cNvPr id="3" name="Chevron 2"/>
          <p:cNvSpPr/>
          <p:nvPr/>
        </p:nvSpPr>
        <p:spPr>
          <a:xfrm>
            <a:off x="971599" y="0"/>
            <a:ext cx="1296147"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Contexte générale</a:t>
            </a:r>
            <a:endParaRPr lang="fr-FR" sz="1200" dirty="0">
              <a:solidFill>
                <a:schemeClr val="bg1"/>
              </a:solidFill>
            </a:endParaRPr>
          </a:p>
        </p:txBody>
      </p:sp>
      <p:sp>
        <p:nvSpPr>
          <p:cNvPr id="10" name="Chevron 9"/>
          <p:cNvSpPr/>
          <p:nvPr/>
        </p:nvSpPr>
        <p:spPr>
          <a:xfrm>
            <a:off x="2051720" y="0"/>
            <a:ext cx="1368152" cy="54868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Data Collection</a:t>
            </a:r>
            <a:endParaRPr lang="fr-FR" sz="1200" dirty="0">
              <a:solidFill>
                <a:schemeClr val="bg1"/>
              </a:solidFill>
            </a:endParaRPr>
          </a:p>
        </p:txBody>
      </p:sp>
      <p:sp>
        <p:nvSpPr>
          <p:cNvPr id="11" name="Chevron 10"/>
          <p:cNvSpPr/>
          <p:nvPr/>
        </p:nvSpPr>
        <p:spPr>
          <a:xfrm>
            <a:off x="3203848"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Pré-</a:t>
            </a:r>
            <a:r>
              <a:rPr lang="fr-FR" sz="1200" dirty="0" err="1" smtClean="0">
                <a:solidFill>
                  <a:schemeClr val="bg1"/>
                </a:solidFill>
              </a:rPr>
              <a:t>processing</a:t>
            </a:r>
            <a:endParaRPr lang="fr-FR" sz="1200" dirty="0">
              <a:solidFill>
                <a:schemeClr val="bg1"/>
              </a:solidFill>
            </a:endParaRPr>
          </a:p>
        </p:txBody>
      </p:sp>
      <p:sp>
        <p:nvSpPr>
          <p:cNvPr id="12" name="Chevron 11"/>
          <p:cNvSpPr/>
          <p:nvPr/>
        </p:nvSpPr>
        <p:spPr>
          <a:xfrm>
            <a:off x="4427984"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Model </a:t>
            </a:r>
            <a:r>
              <a:rPr lang="fr-FR" sz="1200" dirty="0" err="1" smtClean="0">
                <a:solidFill>
                  <a:schemeClr val="bg1"/>
                </a:solidFill>
              </a:rPr>
              <a:t>creation</a:t>
            </a:r>
            <a:endParaRPr lang="fr-FR" sz="1200" dirty="0">
              <a:solidFill>
                <a:schemeClr val="bg1"/>
              </a:solidFill>
            </a:endParaRPr>
          </a:p>
        </p:txBody>
      </p:sp>
      <p:sp>
        <p:nvSpPr>
          <p:cNvPr id="14" name="Chevron 13"/>
          <p:cNvSpPr/>
          <p:nvPr/>
        </p:nvSpPr>
        <p:spPr>
          <a:xfrm>
            <a:off x="5508104" y="2580"/>
            <a:ext cx="1584178"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solidFill>
                  <a:schemeClr val="bg1"/>
                </a:solidFill>
              </a:rPr>
              <a:t>Recommandat</a:t>
            </a:r>
            <a:r>
              <a:rPr lang="fr-FR" sz="1100" dirty="0" smtClean="0">
                <a:solidFill>
                  <a:schemeClr val="bg1"/>
                </a:solidFill>
              </a:rPr>
              <a:t> externe</a:t>
            </a:r>
            <a:endParaRPr lang="fr-FR" sz="1100" dirty="0">
              <a:solidFill>
                <a:schemeClr val="bg1"/>
              </a:solidFill>
            </a:endParaRPr>
          </a:p>
        </p:txBody>
      </p:sp>
      <p:sp>
        <p:nvSpPr>
          <p:cNvPr id="15" name="Chevron 14"/>
          <p:cNvSpPr/>
          <p:nvPr/>
        </p:nvSpPr>
        <p:spPr>
          <a:xfrm>
            <a:off x="6876256" y="0"/>
            <a:ext cx="1296144"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Interface web</a:t>
            </a:r>
            <a:endParaRPr lang="fr-FR" sz="1200" dirty="0">
              <a:solidFill>
                <a:schemeClr val="bg1"/>
              </a:solidFill>
            </a:endParaRPr>
          </a:p>
        </p:txBody>
      </p:sp>
      <p:sp>
        <p:nvSpPr>
          <p:cNvPr id="17" name="Chevron 16"/>
          <p:cNvSpPr/>
          <p:nvPr/>
        </p:nvSpPr>
        <p:spPr>
          <a:xfrm>
            <a:off x="7956376" y="0"/>
            <a:ext cx="1440160" cy="5486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bg1"/>
                </a:solidFill>
              </a:rPr>
              <a:t>Conclusion</a:t>
            </a:r>
            <a:endParaRPr lang="fr-FR" sz="1100" dirty="0">
              <a:solidFill>
                <a:schemeClr val="bg1"/>
              </a:solidFill>
            </a:endParaRPr>
          </a:p>
        </p:txBody>
      </p:sp>
      <p:sp>
        <p:nvSpPr>
          <p:cNvPr id="4" name="ZoneTexte 3"/>
          <p:cNvSpPr txBox="1"/>
          <p:nvPr/>
        </p:nvSpPr>
        <p:spPr>
          <a:xfrm>
            <a:off x="6672226" y="6361583"/>
            <a:ext cx="367408" cy="307777"/>
          </a:xfrm>
          <a:prstGeom prst="rect">
            <a:avLst/>
          </a:prstGeom>
          <a:noFill/>
        </p:spPr>
        <p:txBody>
          <a:bodyPr wrap="none" rtlCol="0">
            <a:spAutoFit/>
          </a:bodyPr>
          <a:lstStyle/>
          <a:p>
            <a:r>
              <a:rPr lang="fr-FR" sz="1400" b="1" dirty="0" smtClean="0"/>
              <a:t>60</a:t>
            </a:r>
            <a:endParaRPr lang="fr-FR" sz="1400" b="1" dirty="0"/>
          </a:p>
        </p:txBody>
      </p:sp>
      <p:sp>
        <p:nvSpPr>
          <p:cNvPr id="5" name="Rectangle 4"/>
          <p:cNvSpPr/>
          <p:nvPr/>
        </p:nvSpPr>
        <p:spPr>
          <a:xfrm>
            <a:off x="0" y="595536"/>
            <a:ext cx="442798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Étude </a:t>
            </a:r>
            <a:r>
              <a:rPr lang="fr-FR" dirty="0" err="1"/>
              <a:t>benchmarking</a:t>
            </a:r>
            <a:r>
              <a:rPr lang="fr-FR" dirty="0"/>
              <a:t> :</a:t>
            </a:r>
            <a:r>
              <a:rPr lang="fr-FR" dirty="0"/>
              <a:t> </a:t>
            </a:r>
            <a:endParaRPr lang="fr-FR" dirty="0"/>
          </a:p>
        </p:txBody>
      </p:sp>
      <p:sp>
        <p:nvSpPr>
          <p:cNvPr id="18" name="Rectangle 17"/>
          <p:cNvSpPr/>
          <p:nvPr/>
        </p:nvSpPr>
        <p:spPr>
          <a:xfrm>
            <a:off x="4499992" y="595536"/>
            <a:ext cx="4640932"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Explication du code :</a:t>
            </a:r>
            <a:r>
              <a:rPr lang="fr-FR" dirty="0"/>
              <a:t> </a:t>
            </a:r>
            <a:endParaRPr lang="fr-FR" dirty="0"/>
          </a:p>
        </p:txBody>
      </p:sp>
      <p:pic>
        <p:nvPicPr>
          <p:cNvPr id="16" name="Image 15"/>
          <p:cNvPicPr/>
          <p:nvPr/>
        </p:nvPicPr>
        <p:blipFill>
          <a:blip r:embed="rId2" cstate="print">
            <a:extLst>
              <a:ext uri="{28A0092B-C50C-407E-A947-70E740481C1C}">
                <a14:useLocalDpi xmlns:a14="http://schemas.microsoft.com/office/drawing/2010/main" val="0"/>
              </a:ext>
            </a:extLst>
          </a:blip>
          <a:stretch>
            <a:fillRect/>
          </a:stretch>
        </p:blipFill>
        <p:spPr>
          <a:xfrm>
            <a:off x="34887" y="1222755"/>
            <a:ext cx="4537721" cy="1054117"/>
          </a:xfrm>
          <a:prstGeom prst="rect">
            <a:avLst/>
          </a:prstGeom>
        </p:spPr>
      </p:pic>
      <p:pic>
        <p:nvPicPr>
          <p:cNvPr id="19" name="Image 18"/>
          <p:cNvPicPr/>
          <p:nvPr/>
        </p:nvPicPr>
        <p:blipFill>
          <a:blip r:embed="rId3" cstate="print">
            <a:extLst>
              <a:ext uri="{28A0092B-C50C-407E-A947-70E740481C1C}">
                <a14:useLocalDpi xmlns:a14="http://schemas.microsoft.com/office/drawing/2010/main" val="0"/>
              </a:ext>
            </a:extLst>
          </a:blip>
          <a:stretch>
            <a:fillRect/>
          </a:stretch>
        </p:blipFill>
        <p:spPr>
          <a:xfrm>
            <a:off x="140509" y="5210147"/>
            <a:ext cx="4392488" cy="1305324"/>
          </a:xfrm>
          <a:prstGeom prst="rect">
            <a:avLst/>
          </a:prstGeom>
        </p:spPr>
      </p:pic>
      <p:pic>
        <p:nvPicPr>
          <p:cNvPr id="20" name="Image 19"/>
          <p:cNvPicPr/>
          <p:nvPr/>
        </p:nvPicPr>
        <p:blipFill>
          <a:blip r:embed="rId4" cstate="print">
            <a:extLst>
              <a:ext uri="{28A0092B-C50C-407E-A947-70E740481C1C}">
                <a14:useLocalDpi xmlns:a14="http://schemas.microsoft.com/office/drawing/2010/main" val="0"/>
              </a:ext>
            </a:extLst>
          </a:blip>
          <a:stretch>
            <a:fillRect/>
          </a:stretch>
        </p:blipFill>
        <p:spPr>
          <a:xfrm>
            <a:off x="4644008" y="4077072"/>
            <a:ext cx="4448056" cy="1393450"/>
          </a:xfrm>
          <a:prstGeom prst="rect">
            <a:avLst/>
          </a:prstGeom>
        </p:spPr>
      </p:pic>
      <p:pic>
        <p:nvPicPr>
          <p:cNvPr id="21" name="Image 20"/>
          <p:cNvPicPr/>
          <p:nvPr/>
        </p:nvPicPr>
        <p:blipFill>
          <a:blip r:embed="rId5" cstate="print">
            <a:extLst>
              <a:ext uri="{28A0092B-C50C-407E-A947-70E740481C1C}">
                <a14:useLocalDpi xmlns:a14="http://schemas.microsoft.com/office/drawing/2010/main" val="0"/>
              </a:ext>
            </a:extLst>
          </a:blip>
          <a:stretch>
            <a:fillRect/>
          </a:stretch>
        </p:blipFill>
        <p:spPr>
          <a:xfrm>
            <a:off x="4684645" y="1844824"/>
            <a:ext cx="4423859" cy="1296144"/>
          </a:xfrm>
          <a:prstGeom prst="rect">
            <a:avLst/>
          </a:prstGeom>
        </p:spPr>
      </p:pic>
      <p:pic>
        <p:nvPicPr>
          <p:cNvPr id="24" name="Image 23"/>
          <p:cNvPicPr/>
          <p:nvPr/>
        </p:nvPicPr>
        <p:blipFill>
          <a:blip r:embed="rId6" cstate="print">
            <a:extLst>
              <a:ext uri="{28A0092B-C50C-407E-A947-70E740481C1C}">
                <a14:useLocalDpi xmlns:a14="http://schemas.microsoft.com/office/drawing/2010/main" val="0"/>
              </a:ext>
            </a:extLst>
          </a:blip>
          <a:stretch>
            <a:fillRect/>
          </a:stretch>
        </p:blipFill>
        <p:spPr>
          <a:xfrm>
            <a:off x="107504" y="2780928"/>
            <a:ext cx="4458499" cy="1489943"/>
          </a:xfrm>
          <a:prstGeom prst="rect">
            <a:avLst/>
          </a:prstGeom>
        </p:spPr>
      </p:pic>
    </p:spTree>
    <p:extLst>
      <p:ext uri="{BB962C8B-B14F-4D97-AF65-F5344CB8AC3E}">
        <p14:creationId xmlns:p14="http://schemas.microsoft.com/office/powerpoint/2010/main" val="1196313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8"/>
          <p:cNvSpPr/>
          <p:nvPr/>
        </p:nvSpPr>
        <p:spPr>
          <a:xfrm>
            <a:off x="1835696" y="2348881"/>
            <a:ext cx="5400600"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Recommandation externe</a:t>
            </a:r>
            <a:endParaRPr sz="3600" b="1">
              <a:solidFill>
                <a:srgbClr val="0070C0"/>
              </a:solidFill>
              <a:latin typeface="Calibri"/>
              <a:ea typeface="Calibri"/>
              <a:cs typeface="Calibri"/>
              <a:sym typeface="Calibri"/>
            </a:endParaRPr>
          </a:p>
        </p:txBody>
      </p:sp>
      <p:sp>
        <p:nvSpPr>
          <p:cNvPr id="338" name="Google Shape;338;p28"/>
          <p:cNvSpPr/>
          <p:nvPr/>
        </p:nvSpPr>
        <p:spPr>
          <a:xfrm>
            <a:off x="1619672"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28"/>
          <p:cNvSpPr/>
          <p:nvPr/>
        </p:nvSpPr>
        <p:spPr>
          <a:xfrm rot="10800000">
            <a:off x="6660231"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28"/>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41" name="Google Shape;341;p28"/>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42" name="Google Shape;342;p28"/>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43" name="Google Shape;343;p28"/>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44" name="Google Shape;344;p28"/>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45" name="Google Shape;345;p28"/>
          <p:cNvSpPr/>
          <p:nvPr/>
        </p:nvSpPr>
        <p:spPr>
          <a:xfrm>
            <a:off x="5508104" y="2580"/>
            <a:ext cx="1584178"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46" name="Google Shape;346;p28"/>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47" name="Google Shape;347;p28"/>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348" name="Google Shape;348;p28"/>
          <p:cNvSpPr txBox="1"/>
          <p:nvPr/>
        </p:nvSpPr>
        <p:spPr>
          <a:xfrm>
            <a:off x="4572000" y="6237312"/>
            <a:ext cx="64807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61</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4367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9"/>
          <p:cNvSpPr/>
          <p:nvPr/>
        </p:nvSpPr>
        <p:spPr>
          <a:xfrm>
            <a:off x="899592" y="256490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29"/>
          <p:cNvSpPr/>
          <p:nvPr/>
        </p:nvSpPr>
        <p:spPr>
          <a:xfrm rot="10800000">
            <a:off x="7415065" y="352625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29"/>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56" name="Google Shape;356;p29"/>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57" name="Google Shape;357;p29"/>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58" name="Google Shape;358;p29"/>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59" name="Google Shape;359;p29"/>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60" name="Google Shape;360;p29"/>
          <p:cNvSpPr/>
          <p:nvPr/>
        </p:nvSpPr>
        <p:spPr>
          <a:xfrm>
            <a:off x="5508104" y="2580"/>
            <a:ext cx="1584178"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61" name="Google Shape;361;p29"/>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62" name="Google Shape;362;p29"/>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363"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62</a:t>
            </a:r>
            <a:endParaRPr sz="1400" b="1" dirty="0">
              <a:solidFill>
                <a:schemeClr val="dk1"/>
              </a:solidFill>
              <a:latin typeface="Calibri"/>
              <a:ea typeface="Calibri"/>
              <a:cs typeface="Calibri"/>
              <a:sym typeface="Calibri"/>
            </a:endParaRPr>
          </a:p>
        </p:txBody>
      </p:sp>
      <p:pic>
        <p:nvPicPr>
          <p:cNvPr id="364" name="Google Shape;364;p29"/>
          <p:cNvPicPr preferRelativeResize="0"/>
          <p:nvPr/>
        </p:nvPicPr>
        <p:blipFill>
          <a:blip r:embed="rId3">
            <a:alphaModFix/>
          </a:blip>
          <a:stretch>
            <a:fillRect/>
          </a:stretch>
        </p:blipFill>
        <p:spPr>
          <a:xfrm>
            <a:off x="1167156" y="2914448"/>
            <a:ext cx="6714040" cy="1180200"/>
          </a:xfrm>
          <a:prstGeom prst="rect">
            <a:avLst/>
          </a:prstGeom>
          <a:noFill/>
          <a:ln>
            <a:noFill/>
          </a:ln>
        </p:spPr>
      </p:pic>
    </p:spTree>
    <p:extLst>
      <p:ext uri="{BB962C8B-B14F-4D97-AF65-F5344CB8AC3E}">
        <p14:creationId xmlns:p14="http://schemas.microsoft.com/office/powerpoint/2010/main" val="16502391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a:off x="256847" y="148478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0"/>
          <p:cNvSpPr/>
          <p:nvPr/>
        </p:nvSpPr>
        <p:spPr>
          <a:xfrm rot="10800000">
            <a:off x="8029795" y="471741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30"/>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72" name="Google Shape;372;p30"/>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73" name="Google Shape;373;p30"/>
          <p:cNvSpPr/>
          <p:nvPr/>
        </p:nvSpPr>
        <p:spPr>
          <a:xfrm>
            <a:off x="2051720" y="0"/>
            <a:ext cx="1368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74" name="Google Shape;374;p30"/>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75" name="Google Shape;375;p30"/>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76" name="Google Shape;376;p30"/>
          <p:cNvSpPr/>
          <p:nvPr/>
        </p:nvSpPr>
        <p:spPr>
          <a:xfrm>
            <a:off x="5508104" y="2580"/>
            <a:ext cx="1584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77" name="Google Shape;377;p30"/>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78" name="Google Shape;378;p30"/>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pic>
        <p:nvPicPr>
          <p:cNvPr id="380" name="Google Shape;380;p30"/>
          <p:cNvPicPr preferRelativeResize="0"/>
          <p:nvPr/>
        </p:nvPicPr>
        <p:blipFill>
          <a:blip r:embed="rId3">
            <a:alphaModFix/>
          </a:blip>
          <a:stretch>
            <a:fillRect/>
          </a:stretch>
        </p:blipFill>
        <p:spPr>
          <a:xfrm>
            <a:off x="584138" y="1824484"/>
            <a:ext cx="7975721" cy="3364757"/>
          </a:xfrm>
          <a:prstGeom prst="rect">
            <a:avLst/>
          </a:prstGeom>
          <a:noFill/>
          <a:ln>
            <a:noFill/>
          </a:ln>
        </p:spPr>
      </p:pic>
      <p:sp>
        <p:nvSpPr>
          <p:cNvPr id="14"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63</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60881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p:nvPr/>
        </p:nvSpPr>
        <p:spPr>
          <a:xfrm>
            <a:off x="309722" y="1916832"/>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31"/>
          <p:cNvSpPr/>
          <p:nvPr/>
        </p:nvSpPr>
        <p:spPr>
          <a:xfrm rot="10800000">
            <a:off x="8103870" y="4087587"/>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1"/>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388" name="Google Shape;388;p31"/>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389" name="Google Shape;389;p31"/>
          <p:cNvSpPr/>
          <p:nvPr/>
        </p:nvSpPr>
        <p:spPr>
          <a:xfrm>
            <a:off x="2051720" y="0"/>
            <a:ext cx="1368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390" name="Google Shape;390;p31"/>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391" name="Google Shape;391;p31"/>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392" name="Google Shape;392;p31"/>
          <p:cNvSpPr/>
          <p:nvPr/>
        </p:nvSpPr>
        <p:spPr>
          <a:xfrm>
            <a:off x="5508104" y="2580"/>
            <a:ext cx="1584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393" name="Google Shape;393;p31"/>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394" name="Google Shape;394;p31"/>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pic>
        <p:nvPicPr>
          <p:cNvPr id="396" name="Google Shape;396;p31"/>
          <p:cNvPicPr preferRelativeResize="0"/>
          <p:nvPr/>
        </p:nvPicPr>
        <p:blipFill>
          <a:blip r:embed="rId3">
            <a:alphaModFix/>
          </a:blip>
          <a:stretch>
            <a:fillRect/>
          </a:stretch>
        </p:blipFill>
        <p:spPr>
          <a:xfrm>
            <a:off x="584138" y="2182782"/>
            <a:ext cx="7975721" cy="2437891"/>
          </a:xfrm>
          <a:prstGeom prst="rect">
            <a:avLst/>
          </a:prstGeom>
          <a:noFill/>
          <a:ln>
            <a:noFill/>
          </a:ln>
        </p:spPr>
      </p:pic>
      <p:sp>
        <p:nvSpPr>
          <p:cNvPr id="14"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64</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7642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p:nvPr/>
        </p:nvSpPr>
        <p:spPr>
          <a:xfrm>
            <a:off x="1979712" y="2348881"/>
            <a:ext cx="5400600"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Implémentation d’une interface web :</a:t>
            </a:r>
            <a:endParaRPr sz="3600" b="1">
              <a:solidFill>
                <a:srgbClr val="0070C0"/>
              </a:solidFill>
              <a:latin typeface="Calibri"/>
              <a:ea typeface="Calibri"/>
              <a:cs typeface="Calibri"/>
              <a:sym typeface="Calibri"/>
            </a:endParaRPr>
          </a:p>
        </p:txBody>
      </p:sp>
      <p:sp>
        <p:nvSpPr>
          <p:cNvPr id="402" name="Google Shape;402;p32"/>
          <p:cNvSpPr/>
          <p:nvPr/>
        </p:nvSpPr>
        <p:spPr>
          <a:xfrm>
            <a:off x="1763688"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32"/>
          <p:cNvSpPr/>
          <p:nvPr/>
        </p:nvSpPr>
        <p:spPr>
          <a:xfrm rot="10800000">
            <a:off x="6804247"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32"/>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05" name="Google Shape;405;p32"/>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06" name="Google Shape;406;p32"/>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07" name="Google Shape;407;p32"/>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08" name="Google Shape;408;p32"/>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09" name="Google Shape;409;p32"/>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10" name="Google Shape;410;p32"/>
          <p:cNvSpPr/>
          <p:nvPr/>
        </p:nvSpPr>
        <p:spPr>
          <a:xfrm>
            <a:off x="6876256" y="0"/>
            <a:ext cx="1296144"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11" name="Google Shape;411;p32"/>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14"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65</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14557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p:nvPr/>
        </p:nvSpPr>
        <p:spPr>
          <a:xfrm>
            <a:off x="1259632" y="2060848"/>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33"/>
          <p:cNvSpPr/>
          <p:nvPr/>
        </p:nvSpPr>
        <p:spPr>
          <a:xfrm rot="10800000">
            <a:off x="7281755" y="3848103"/>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33"/>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20" name="Google Shape;420;p33"/>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21" name="Google Shape;421;p33"/>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22" name="Google Shape;422;p33"/>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23" name="Google Shape;423;p33"/>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24" name="Google Shape;424;p33"/>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25" name="Google Shape;425;p33"/>
          <p:cNvSpPr/>
          <p:nvPr/>
        </p:nvSpPr>
        <p:spPr>
          <a:xfrm>
            <a:off x="6876256" y="0"/>
            <a:ext cx="1296144"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26" name="Google Shape;426;p33"/>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pic>
        <p:nvPicPr>
          <p:cNvPr id="428" name="Google Shape;428;p33"/>
          <p:cNvPicPr preferRelativeResize="0"/>
          <p:nvPr/>
        </p:nvPicPr>
        <p:blipFill rotWithShape="1">
          <a:blip r:embed="rId3">
            <a:alphaModFix/>
          </a:blip>
          <a:srcRect l="5510" t="5520" r="-5510" b="-5519"/>
          <a:stretch/>
        </p:blipFill>
        <p:spPr>
          <a:xfrm>
            <a:off x="1646321" y="2342077"/>
            <a:ext cx="6427440" cy="2135785"/>
          </a:xfrm>
          <a:prstGeom prst="rect">
            <a:avLst/>
          </a:prstGeom>
          <a:noFill/>
          <a:ln>
            <a:noFill/>
          </a:ln>
        </p:spPr>
      </p:pic>
      <p:sp>
        <p:nvSpPr>
          <p:cNvPr id="14"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66</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16088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4"/>
          <p:cNvSpPr/>
          <p:nvPr/>
        </p:nvSpPr>
        <p:spPr>
          <a:xfrm>
            <a:off x="1757305" y="1412776"/>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34"/>
          <p:cNvSpPr/>
          <p:nvPr/>
        </p:nvSpPr>
        <p:spPr>
          <a:xfrm rot="10800000">
            <a:off x="6732328" y="4813706"/>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34"/>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36" name="Google Shape;436;p34"/>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37" name="Google Shape;437;p34"/>
          <p:cNvSpPr/>
          <p:nvPr/>
        </p:nvSpPr>
        <p:spPr>
          <a:xfrm>
            <a:off x="2051720" y="0"/>
            <a:ext cx="1368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38" name="Google Shape;438;p34"/>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39" name="Google Shape;439;p34"/>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40" name="Google Shape;440;p34"/>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41" name="Google Shape;441;p34"/>
          <p:cNvSpPr/>
          <p:nvPr/>
        </p:nvSpPr>
        <p:spPr>
          <a:xfrm>
            <a:off x="6876256" y="0"/>
            <a:ext cx="12960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42" name="Google Shape;442;p34"/>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443" name="Google Shape;443;p34"/>
          <p:cNvSpPr txBox="1"/>
          <p:nvPr/>
        </p:nvSpPr>
        <p:spPr>
          <a:xfrm>
            <a:off x="4572000" y="6237312"/>
            <a:ext cx="72008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67</a:t>
            </a:r>
            <a:endParaRPr sz="1400" b="1" dirty="0">
              <a:solidFill>
                <a:schemeClr val="dk1"/>
              </a:solidFill>
              <a:latin typeface="Calibri"/>
              <a:ea typeface="Calibri"/>
              <a:cs typeface="Calibri"/>
              <a:sym typeface="Calibri"/>
            </a:endParaRPr>
          </a:p>
        </p:txBody>
      </p:sp>
      <p:pic>
        <p:nvPicPr>
          <p:cNvPr id="444" name="Google Shape;444;p34"/>
          <p:cNvPicPr preferRelativeResize="0"/>
          <p:nvPr/>
        </p:nvPicPr>
        <p:blipFill>
          <a:blip r:embed="rId3">
            <a:alphaModFix/>
          </a:blip>
          <a:stretch>
            <a:fillRect/>
          </a:stretch>
        </p:blipFill>
        <p:spPr>
          <a:xfrm>
            <a:off x="2126530" y="1768125"/>
            <a:ext cx="4925322" cy="3585769"/>
          </a:xfrm>
          <a:prstGeom prst="rect">
            <a:avLst/>
          </a:prstGeom>
          <a:noFill/>
          <a:ln>
            <a:noFill/>
          </a:ln>
        </p:spPr>
      </p:pic>
    </p:spTree>
    <p:extLst>
      <p:ext uri="{BB962C8B-B14F-4D97-AF65-F5344CB8AC3E}">
        <p14:creationId xmlns:p14="http://schemas.microsoft.com/office/powerpoint/2010/main" val="27774642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p:nvPr/>
        </p:nvSpPr>
        <p:spPr>
          <a:xfrm>
            <a:off x="2267744" y="2348881"/>
            <a:ext cx="5040560"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Collection des données</a:t>
            </a:r>
            <a:endParaRPr sz="3600" b="1">
              <a:solidFill>
                <a:srgbClr val="0070C0"/>
              </a:solidFill>
              <a:latin typeface="Calibri"/>
              <a:ea typeface="Calibri"/>
              <a:cs typeface="Calibri"/>
              <a:sym typeface="Calibri"/>
            </a:endParaRPr>
          </a:p>
        </p:txBody>
      </p:sp>
      <p:sp>
        <p:nvSpPr>
          <p:cNvPr id="179" name="Google Shape;179;p19"/>
          <p:cNvSpPr/>
          <p:nvPr/>
        </p:nvSpPr>
        <p:spPr>
          <a:xfrm>
            <a:off x="2051718"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9"/>
          <p:cNvSpPr/>
          <p:nvPr/>
        </p:nvSpPr>
        <p:spPr>
          <a:xfrm rot="10800000">
            <a:off x="6732239"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9"/>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182" name="Google Shape;182;p19"/>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183" name="Google Shape;183;p19"/>
          <p:cNvSpPr/>
          <p:nvPr/>
        </p:nvSpPr>
        <p:spPr>
          <a:xfrm>
            <a:off x="2051720" y="0"/>
            <a:ext cx="1368152"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184" name="Google Shape;184;p19"/>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185" name="Google Shape;185;p19"/>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186" name="Google Shape;186;p19"/>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187" name="Google Shape;187;p19"/>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188" name="Google Shape;188;p19"/>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189" name="Google Shape;189;p19"/>
          <p:cNvSpPr txBox="1"/>
          <p:nvPr/>
        </p:nvSpPr>
        <p:spPr>
          <a:xfrm>
            <a:off x="4572000" y="6237312"/>
            <a:ext cx="2760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chemeClr val="dk1"/>
                </a:solidFill>
                <a:latin typeface="Calibri"/>
                <a:ea typeface="Calibri"/>
                <a:cs typeface="Calibri"/>
                <a:sym typeface="Calibri"/>
              </a:rPr>
              <a:t>5</a:t>
            </a:r>
            <a:endParaRPr sz="14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9747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p:nvPr/>
        </p:nvSpPr>
        <p:spPr>
          <a:xfrm>
            <a:off x="1299227" y="19472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35"/>
          <p:cNvSpPr/>
          <p:nvPr/>
        </p:nvSpPr>
        <p:spPr>
          <a:xfrm rot="10800000">
            <a:off x="7380400" y="407715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35"/>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52" name="Google Shape;452;p35"/>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53" name="Google Shape;453;p35"/>
          <p:cNvSpPr/>
          <p:nvPr/>
        </p:nvSpPr>
        <p:spPr>
          <a:xfrm>
            <a:off x="2051720" y="0"/>
            <a:ext cx="1368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54" name="Google Shape;454;p35"/>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55" name="Google Shape;455;p35"/>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56" name="Google Shape;456;p35"/>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57" name="Google Shape;457;p35"/>
          <p:cNvSpPr/>
          <p:nvPr/>
        </p:nvSpPr>
        <p:spPr>
          <a:xfrm>
            <a:off x="6876256" y="0"/>
            <a:ext cx="12960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58" name="Google Shape;458;p35"/>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459" name="Google Shape;459;p35"/>
          <p:cNvSpPr txBox="1"/>
          <p:nvPr/>
        </p:nvSpPr>
        <p:spPr>
          <a:xfrm>
            <a:off x="4572000" y="6237312"/>
            <a:ext cx="27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chemeClr val="dk1"/>
                </a:solidFill>
                <a:latin typeface="Calibri"/>
                <a:ea typeface="Calibri"/>
                <a:cs typeface="Calibri"/>
                <a:sym typeface="Calibri"/>
              </a:rPr>
              <a:t>5</a:t>
            </a:r>
            <a:endParaRPr sz="1400" b="1">
              <a:solidFill>
                <a:schemeClr val="dk1"/>
              </a:solidFill>
              <a:latin typeface="Calibri"/>
              <a:ea typeface="Calibri"/>
              <a:cs typeface="Calibri"/>
              <a:sym typeface="Calibri"/>
            </a:endParaRPr>
          </a:p>
        </p:txBody>
      </p:sp>
      <p:pic>
        <p:nvPicPr>
          <p:cNvPr id="460" name="Google Shape;460;p35"/>
          <p:cNvPicPr preferRelativeResize="0"/>
          <p:nvPr/>
        </p:nvPicPr>
        <p:blipFill>
          <a:blip r:embed="rId3">
            <a:alphaModFix/>
          </a:blip>
          <a:stretch>
            <a:fillRect/>
          </a:stretch>
        </p:blipFill>
        <p:spPr>
          <a:xfrm>
            <a:off x="1704430" y="2240054"/>
            <a:ext cx="6010776" cy="2304131"/>
          </a:xfrm>
          <a:prstGeom prst="rect">
            <a:avLst/>
          </a:prstGeom>
          <a:noFill/>
          <a:ln>
            <a:noFill/>
          </a:ln>
        </p:spPr>
      </p:pic>
      <p:sp>
        <p:nvSpPr>
          <p:cNvPr id="14" name="Google Shape;363;p29"/>
          <p:cNvSpPr txBox="1"/>
          <p:nvPr/>
        </p:nvSpPr>
        <p:spPr>
          <a:xfrm>
            <a:off x="4572000" y="6237312"/>
            <a:ext cx="50405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68</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02388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p:nvPr/>
        </p:nvSpPr>
        <p:spPr>
          <a:xfrm>
            <a:off x="1763688" y="2348881"/>
            <a:ext cx="5616624"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Conclusion &amp; perspectives</a:t>
            </a:r>
            <a:endParaRPr sz="3600" b="1">
              <a:solidFill>
                <a:srgbClr val="0070C0"/>
              </a:solidFill>
              <a:latin typeface="Calibri"/>
              <a:ea typeface="Calibri"/>
              <a:cs typeface="Calibri"/>
              <a:sym typeface="Calibri"/>
            </a:endParaRPr>
          </a:p>
        </p:txBody>
      </p:sp>
      <p:sp>
        <p:nvSpPr>
          <p:cNvPr id="466" name="Google Shape;466;p36"/>
          <p:cNvSpPr/>
          <p:nvPr/>
        </p:nvSpPr>
        <p:spPr>
          <a:xfrm>
            <a:off x="1547664" y="2132856"/>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36"/>
          <p:cNvSpPr/>
          <p:nvPr/>
        </p:nvSpPr>
        <p:spPr>
          <a:xfrm rot="10800000">
            <a:off x="6804247" y="3861049"/>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36"/>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69" name="Google Shape;469;p36"/>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70" name="Google Shape;470;p36"/>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71" name="Google Shape;471;p36"/>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72" name="Google Shape;472;p36"/>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73" name="Google Shape;473;p36"/>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74" name="Google Shape;474;p36"/>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75" name="Google Shape;475;p36"/>
          <p:cNvSpPr/>
          <p:nvPr/>
        </p:nvSpPr>
        <p:spPr>
          <a:xfrm>
            <a:off x="7956376" y="0"/>
            <a:ext cx="1440160"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476" name="Google Shape;476;p36"/>
          <p:cNvSpPr txBox="1"/>
          <p:nvPr/>
        </p:nvSpPr>
        <p:spPr>
          <a:xfrm>
            <a:off x="4572000" y="6237312"/>
            <a:ext cx="57606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69</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28054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p:nvPr/>
        </p:nvSpPr>
        <p:spPr>
          <a:xfrm>
            <a:off x="1691680" y="2276873"/>
            <a:ext cx="5832648" cy="2088232"/>
          </a:xfrm>
          <a:prstGeom prst="roundRect">
            <a:avLst>
              <a:gd name="adj" fmla="val 2847"/>
            </a:avLst>
          </a:prstGeom>
          <a:solidFill>
            <a:srgbClr val="C5D8F1">
              <a:alpha val="29803"/>
            </a:srgbClr>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600" b="1">
                <a:solidFill>
                  <a:srgbClr val="0070C0"/>
                </a:solidFill>
                <a:latin typeface="Calibri"/>
                <a:ea typeface="Calibri"/>
                <a:cs typeface="Calibri"/>
                <a:sym typeface="Calibri"/>
              </a:rPr>
              <a:t>Merci pour votre attention </a:t>
            </a:r>
            <a:endParaRPr sz="3600" b="1">
              <a:solidFill>
                <a:srgbClr val="0070C0"/>
              </a:solidFill>
              <a:latin typeface="Calibri"/>
              <a:ea typeface="Calibri"/>
              <a:cs typeface="Calibri"/>
              <a:sym typeface="Calibri"/>
            </a:endParaRPr>
          </a:p>
        </p:txBody>
      </p:sp>
      <p:sp>
        <p:nvSpPr>
          <p:cNvPr id="482" name="Google Shape;482;p37"/>
          <p:cNvSpPr/>
          <p:nvPr/>
        </p:nvSpPr>
        <p:spPr>
          <a:xfrm>
            <a:off x="1475656" y="2060848"/>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7"/>
          <p:cNvSpPr/>
          <p:nvPr/>
        </p:nvSpPr>
        <p:spPr>
          <a:xfrm rot="10800000">
            <a:off x="6948263" y="3789041"/>
            <a:ext cx="792089" cy="792087"/>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37"/>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485" name="Google Shape;485;p37"/>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486" name="Google Shape;486;p37"/>
          <p:cNvSpPr/>
          <p:nvPr/>
        </p:nvSpPr>
        <p:spPr>
          <a:xfrm>
            <a:off x="2051720" y="0"/>
            <a:ext cx="1368152"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487" name="Google Shape;487;p37"/>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488" name="Google Shape;488;p37"/>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489" name="Google Shape;489;p37"/>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490" name="Google Shape;490;p37"/>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491" name="Google Shape;491;p37"/>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87818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0"/>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0"/>
          <p:cNvSpPr/>
          <p:nvPr/>
        </p:nvSpPr>
        <p:spPr>
          <a:xfrm>
            <a:off x="0" y="0"/>
            <a:ext cx="1187624" cy="54868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197" name="Google Shape;197;p20"/>
          <p:cNvSpPr/>
          <p:nvPr/>
        </p:nvSpPr>
        <p:spPr>
          <a:xfrm>
            <a:off x="971599" y="0"/>
            <a:ext cx="1296147"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198" name="Google Shape;198;p20"/>
          <p:cNvSpPr/>
          <p:nvPr/>
        </p:nvSpPr>
        <p:spPr>
          <a:xfrm>
            <a:off x="2051720" y="0"/>
            <a:ext cx="1368152" cy="54868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199" name="Google Shape;199;p20"/>
          <p:cNvSpPr/>
          <p:nvPr/>
        </p:nvSpPr>
        <p:spPr>
          <a:xfrm>
            <a:off x="3203848"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200" name="Google Shape;200;p20"/>
          <p:cNvSpPr/>
          <p:nvPr/>
        </p:nvSpPr>
        <p:spPr>
          <a:xfrm>
            <a:off x="4427984"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201" name="Google Shape;201;p20"/>
          <p:cNvSpPr/>
          <p:nvPr/>
        </p:nvSpPr>
        <p:spPr>
          <a:xfrm>
            <a:off x="5508104" y="2580"/>
            <a:ext cx="1584178"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202" name="Google Shape;202;p20"/>
          <p:cNvSpPr/>
          <p:nvPr/>
        </p:nvSpPr>
        <p:spPr>
          <a:xfrm>
            <a:off x="6876256" y="0"/>
            <a:ext cx="1296144"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203" name="Google Shape;203;p20"/>
          <p:cNvSpPr/>
          <p:nvPr/>
        </p:nvSpPr>
        <p:spPr>
          <a:xfrm>
            <a:off x="7956376" y="0"/>
            <a:ext cx="1440160" cy="54868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204" name="Google Shape;204;p20"/>
          <p:cNvSpPr txBox="1"/>
          <p:nvPr/>
        </p:nvSpPr>
        <p:spPr>
          <a:xfrm>
            <a:off x="4572000" y="6237312"/>
            <a:ext cx="2760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chemeClr val="dk1"/>
                </a:solidFill>
                <a:latin typeface="Calibri"/>
                <a:ea typeface="Calibri"/>
                <a:cs typeface="Calibri"/>
                <a:sym typeface="Calibri"/>
              </a:rPr>
              <a:t>6</a:t>
            </a:r>
            <a:endParaRPr sz="1400" b="1" dirty="0">
              <a:solidFill>
                <a:schemeClr val="dk1"/>
              </a:solidFill>
              <a:latin typeface="Calibri"/>
              <a:ea typeface="Calibri"/>
              <a:cs typeface="Calibri"/>
              <a:sym typeface="Calibri"/>
            </a:endParaRPr>
          </a:p>
        </p:txBody>
      </p:sp>
      <p:sp>
        <p:nvSpPr>
          <p:cNvPr id="205" name="Google Shape;205;p20"/>
          <p:cNvSpPr/>
          <p:nvPr/>
        </p:nvSpPr>
        <p:spPr>
          <a:xfrm>
            <a:off x="0" y="595536"/>
            <a:ext cx="2987824"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206" name="Google Shape;206;p20"/>
          <p:cNvSpPr/>
          <p:nvPr/>
        </p:nvSpPr>
        <p:spPr>
          <a:xfrm>
            <a:off x="3059832" y="595536"/>
            <a:ext cx="2952328"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207" name="Google Shape;207;p20"/>
          <p:cNvSpPr/>
          <p:nvPr/>
        </p:nvSpPr>
        <p:spPr>
          <a:xfrm>
            <a:off x="6084168" y="595536"/>
            <a:ext cx="3059832"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208" name="Google Shape;208;p20"/>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209" name="Google Shape;209;p20"/>
          <p:cNvPicPr preferRelativeResize="0"/>
          <p:nvPr/>
        </p:nvPicPr>
        <p:blipFill>
          <a:blip r:embed="rId4">
            <a:alphaModFix/>
          </a:blip>
          <a:stretch>
            <a:fillRect/>
          </a:stretch>
        </p:blipFill>
        <p:spPr>
          <a:xfrm>
            <a:off x="420400" y="4350826"/>
            <a:ext cx="1803775" cy="1803775"/>
          </a:xfrm>
          <a:prstGeom prst="rect">
            <a:avLst/>
          </a:prstGeom>
          <a:noFill/>
          <a:ln>
            <a:noFill/>
          </a:ln>
        </p:spPr>
      </p:pic>
      <p:sp>
        <p:nvSpPr>
          <p:cNvPr id="210" name="Google Shape;210;p20"/>
          <p:cNvSpPr txBox="1"/>
          <p:nvPr/>
        </p:nvSpPr>
        <p:spPr>
          <a:xfrm>
            <a:off x="3890888" y="2421313"/>
            <a:ext cx="48186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100">
                <a:latin typeface="Oswald"/>
                <a:ea typeface="Oswald"/>
                <a:cs typeface="Oswald"/>
                <a:sym typeface="Oswald"/>
              </a:rPr>
              <a:t>Instagram est une plateforme populaire où les utilisateurs partagent leurs expériences, leurs opinions et interagissent avec du contenu via des commentaires. En collectant ces commentaires, on peut obtenir des informations précieuses de leurs points de vue autour des sujets qui m'intéressent.</a:t>
            </a:r>
            <a:endParaRPr sz="2100">
              <a:latin typeface="Oswald"/>
              <a:ea typeface="Oswald"/>
              <a:cs typeface="Oswald"/>
              <a:sym typeface="Oswald"/>
            </a:endParaRPr>
          </a:p>
        </p:txBody>
      </p:sp>
    </p:spTree>
    <p:extLst>
      <p:ext uri="{BB962C8B-B14F-4D97-AF65-F5344CB8AC3E}">
        <p14:creationId xmlns:p14="http://schemas.microsoft.com/office/powerpoint/2010/main" val="404884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p:nvPr/>
        </p:nvSpPr>
        <p:spPr>
          <a:xfrm>
            <a:off x="197775" y="1524979"/>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1"/>
          <p:cNvSpPr/>
          <p:nvPr/>
        </p:nvSpPr>
        <p:spPr>
          <a:xfrm rot="10800000">
            <a:off x="1611847" y="5569034"/>
            <a:ext cx="792000" cy="792000"/>
          </a:xfrm>
          <a:prstGeom prst="halfFrame">
            <a:avLst>
              <a:gd name="adj1" fmla="val 8333"/>
              <a:gd name="adj2" fmla="val 833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1"/>
          <p:cNvSpPr/>
          <p:nvPr/>
        </p:nvSpPr>
        <p:spPr>
          <a:xfrm>
            <a:off x="0" y="0"/>
            <a:ext cx="1187700" cy="548700"/>
          </a:xfrm>
          <a:prstGeom prst="homePlat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introduction</a:t>
            </a:r>
            <a:endParaRPr sz="1200">
              <a:solidFill>
                <a:schemeClr val="lt1"/>
              </a:solidFill>
              <a:latin typeface="Calibri"/>
              <a:ea typeface="Calibri"/>
              <a:cs typeface="Calibri"/>
              <a:sym typeface="Calibri"/>
            </a:endParaRPr>
          </a:p>
        </p:txBody>
      </p:sp>
      <p:sp>
        <p:nvSpPr>
          <p:cNvPr id="218" name="Google Shape;218;p21"/>
          <p:cNvSpPr/>
          <p:nvPr/>
        </p:nvSpPr>
        <p:spPr>
          <a:xfrm>
            <a:off x="971599"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Contexte générale</a:t>
            </a:r>
            <a:endParaRPr sz="1200">
              <a:solidFill>
                <a:schemeClr val="lt1"/>
              </a:solidFill>
              <a:latin typeface="Calibri"/>
              <a:ea typeface="Calibri"/>
              <a:cs typeface="Calibri"/>
              <a:sym typeface="Calibri"/>
            </a:endParaRPr>
          </a:p>
        </p:txBody>
      </p:sp>
      <p:sp>
        <p:nvSpPr>
          <p:cNvPr id="219" name="Google Shape;219;p21"/>
          <p:cNvSpPr/>
          <p:nvPr/>
        </p:nvSpPr>
        <p:spPr>
          <a:xfrm>
            <a:off x="2051720" y="0"/>
            <a:ext cx="1368300" cy="548700"/>
          </a:xfrm>
          <a:prstGeom prst="chevron">
            <a:avLst>
              <a:gd name="adj" fmla="val 50000"/>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Data Collection</a:t>
            </a:r>
            <a:endParaRPr sz="1200">
              <a:solidFill>
                <a:schemeClr val="lt1"/>
              </a:solidFill>
              <a:latin typeface="Calibri"/>
              <a:ea typeface="Calibri"/>
              <a:cs typeface="Calibri"/>
              <a:sym typeface="Calibri"/>
            </a:endParaRPr>
          </a:p>
        </p:txBody>
      </p:sp>
      <p:sp>
        <p:nvSpPr>
          <p:cNvPr id="220" name="Google Shape;220;p21"/>
          <p:cNvSpPr/>
          <p:nvPr/>
        </p:nvSpPr>
        <p:spPr>
          <a:xfrm>
            <a:off x="3203848"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Pré-processing</a:t>
            </a:r>
            <a:endParaRPr sz="1200">
              <a:solidFill>
                <a:schemeClr val="lt1"/>
              </a:solidFill>
              <a:latin typeface="Calibri"/>
              <a:ea typeface="Calibri"/>
              <a:cs typeface="Calibri"/>
              <a:sym typeface="Calibri"/>
            </a:endParaRPr>
          </a:p>
        </p:txBody>
      </p:sp>
      <p:sp>
        <p:nvSpPr>
          <p:cNvPr id="221" name="Google Shape;221;p21"/>
          <p:cNvSpPr/>
          <p:nvPr/>
        </p:nvSpPr>
        <p:spPr>
          <a:xfrm>
            <a:off x="4427984"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Model creation</a:t>
            </a:r>
            <a:endParaRPr sz="1200">
              <a:solidFill>
                <a:schemeClr val="lt1"/>
              </a:solidFill>
              <a:latin typeface="Calibri"/>
              <a:ea typeface="Calibri"/>
              <a:cs typeface="Calibri"/>
              <a:sym typeface="Calibri"/>
            </a:endParaRPr>
          </a:p>
        </p:txBody>
      </p:sp>
      <p:sp>
        <p:nvSpPr>
          <p:cNvPr id="222" name="Google Shape;222;p21"/>
          <p:cNvSpPr/>
          <p:nvPr/>
        </p:nvSpPr>
        <p:spPr>
          <a:xfrm>
            <a:off x="5508104" y="2580"/>
            <a:ext cx="1584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100">
                <a:solidFill>
                  <a:schemeClr val="lt1"/>
                </a:solidFill>
                <a:latin typeface="Calibri"/>
                <a:ea typeface="Calibri"/>
                <a:cs typeface="Calibri"/>
                <a:sym typeface="Calibri"/>
              </a:rPr>
              <a:t>Recommandat externe</a:t>
            </a:r>
            <a:endParaRPr sz="1100">
              <a:solidFill>
                <a:schemeClr val="lt1"/>
              </a:solidFill>
              <a:latin typeface="Calibri"/>
              <a:ea typeface="Calibri"/>
              <a:cs typeface="Calibri"/>
              <a:sym typeface="Calibri"/>
            </a:endParaRPr>
          </a:p>
        </p:txBody>
      </p:sp>
      <p:sp>
        <p:nvSpPr>
          <p:cNvPr id="223" name="Google Shape;223;p21"/>
          <p:cNvSpPr/>
          <p:nvPr/>
        </p:nvSpPr>
        <p:spPr>
          <a:xfrm>
            <a:off x="6876256" y="0"/>
            <a:ext cx="12960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Interface web</a:t>
            </a:r>
            <a:endParaRPr sz="1200">
              <a:solidFill>
                <a:schemeClr val="lt1"/>
              </a:solidFill>
              <a:latin typeface="Calibri"/>
              <a:ea typeface="Calibri"/>
              <a:cs typeface="Calibri"/>
              <a:sym typeface="Calibri"/>
            </a:endParaRPr>
          </a:p>
        </p:txBody>
      </p:sp>
      <p:sp>
        <p:nvSpPr>
          <p:cNvPr id="224" name="Google Shape;224;p21"/>
          <p:cNvSpPr/>
          <p:nvPr/>
        </p:nvSpPr>
        <p:spPr>
          <a:xfrm>
            <a:off x="7956376" y="0"/>
            <a:ext cx="1440300" cy="548700"/>
          </a:xfrm>
          <a:prstGeom prst="chevron">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a:solidFill>
                  <a:schemeClr val="lt1"/>
                </a:solidFill>
                <a:latin typeface="Calibri"/>
                <a:ea typeface="Calibri"/>
                <a:cs typeface="Calibri"/>
                <a:sym typeface="Calibri"/>
              </a:rPr>
              <a:t>Conclusion</a:t>
            </a:r>
            <a:endParaRPr sz="1100">
              <a:solidFill>
                <a:schemeClr val="lt1"/>
              </a:solidFill>
              <a:latin typeface="Calibri"/>
              <a:ea typeface="Calibri"/>
              <a:cs typeface="Calibri"/>
              <a:sym typeface="Calibri"/>
            </a:endParaRPr>
          </a:p>
        </p:txBody>
      </p:sp>
      <p:sp>
        <p:nvSpPr>
          <p:cNvPr id="225" name="Google Shape;225;p21"/>
          <p:cNvSpPr txBox="1"/>
          <p:nvPr/>
        </p:nvSpPr>
        <p:spPr>
          <a:xfrm>
            <a:off x="4572000" y="6237312"/>
            <a:ext cx="2760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a:solidFill>
                  <a:schemeClr val="dk1"/>
                </a:solidFill>
                <a:latin typeface="Calibri"/>
                <a:ea typeface="Calibri"/>
                <a:cs typeface="Calibri"/>
                <a:sym typeface="Calibri"/>
              </a:rPr>
              <a:t>7</a:t>
            </a:r>
            <a:endParaRPr sz="1400" b="1" dirty="0">
              <a:solidFill>
                <a:schemeClr val="dk1"/>
              </a:solidFill>
              <a:latin typeface="Calibri"/>
              <a:ea typeface="Calibri"/>
              <a:cs typeface="Calibri"/>
              <a:sym typeface="Calibri"/>
            </a:endParaRPr>
          </a:p>
        </p:txBody>
      </p:sp>
      <p:sp>
        <p:nvSpPr>
          <p:cNvPr id="226" name="Google Shape;226;p21"/>
          <p:cNvSpPr/>
          <p:nvPr/>
        </p:nvSpPr>
        <p:spPr>
          <a:xfrm>
            <a:off x="0" y="595536"/>
            <a:ext cx="2987700" cy="45720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Instagram</a:t>
            </a:r>
            <a:endParaRPr sz="1800">
              <a:solidFill>
                <a:schemeClr val="lt1"/>
              </a:solidFill>
              <a:latin typeface="Calibri"/>
              <a:ea typeface="Calibri"/>
              <a:cs typeface="Calibri"/>
              <a:sym typeface="Calibri"/>
            </a:endParaRPr>
          </a:p>
        </p:txBody>
      </p:sp>
      <p:sp>
        <p:nvSpPr>
          <p:cNvPr id="227" name="Google Shape;227;p21"/>
          <p:cNvSpPr/>
          <p:nvPr/>
        </p:nvSpPr>
        <p:spPr>
          <a:xfrm>
            <a:off x="3059832" y="595536"/>
            <a:ext cx="29523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Redit</a:t>
            </a:r>
            <a:endParaRPr sz="1800">
              <a:solidFill>
                <a:schemeClr val="lt1"/>
              </a:solidFill>
              <a:latin typeface="Calibri"/>
              <a:ea typeface="Calibri"/>
              <a:cs typeface="Calibri"/>
              <a:sym typeface="Calibri"/>
            </a:endParaRPr>
          </a:p>
        </p:txBody>
      </p:sp>
      <p:sp>
        <p:nvSpPr>
          <p:cNvPr id="228" name="Google Shape;228;p21"/>
          <p:cNvSpPr/>
          <p:nvPr/>
        </p:nvSpPr>
        <p:spPr>
          <a:xfrm>
            <a:off x="6084168" y="595536"/>
            <a:ext cx="3059700"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YouTube</a:t>
            </a:r>
            <a:endParaRPr sz="1800">
              <a:solidFill>
                <a:schemeClr val="lt1"/>
              </a:solidFill>
              <a:latin typeface="Calibri"/>
              <a:ea typeface="Calibri"/>
              <a:cs typeface="Calibri"/>
              <a:sym typeface="Calibri"/>
            </a:endParaRPr>
          </a:p>
        </p:txBody>
      </p:sp>
      <p:pic>
        <p:nvPicPr>
          <p:cNvPr id="229" name="Google Shape;229;p21"/>
          <p:cNvPicPr preferRelativeResize="0"/>
          <p:nvPr/>
        </p:nvPicPr>
        <p:blipFill>
          <a:blip r:embed="rId3">
            <a:alphaModFix/>
          </a:blip>
          <a:stretch>
            <a:fillRect/>
          </a:stretch>
        </p:blipFill>
        <p:spPr>
          <a:xfrm>
            <a:off x="376825" y="1713841"/>
            <a:ext cx="1890937" cy="1975853"/>
          </a:xfrm>
          <a:prstGeom prst="rect">
            <a:avLst/>
          </a:prstGeom>
          <a:noFill/>
          <a:ln w="25400" cap="flat" cmpd="sng">
            <a:solidFill>
              <a:srgbClr val="F2F2F2"/>
            </a:solidFill>
            <a:prstDash val="solid"/>
            <a:round/>
            <a:headEnd type="none" w="sm" len="sm"/>
            <a:tailEnd type="none" w="sm" len="sm"/>
          </a:ln>
        </p:spPr>
      </p:pic>
      <p:pic>
        <p:nvPicPr>
          <p:cNvPr id="230" name="Google Shape;230;p21"/>
          <p:cNvPicPr preferRelativeResize="0"/>
          <p:nvPr/>
        </p:nvPicPr>
        <p:blipFill>
          <a:blip r:embed="rId4">
            <a:alphaModFix/>
          </a:blip>
          <a:stretch>
            <a:fillRect/>
          </a:stretch>
        </p:blipFill>
        <p:spPr>
          <a:xfrm>
            <a:off x="420400" y="4350826"/>
            <a:ext cx="1803775" cy="1803775"/>
          </a:xfrm>
          <a:prstGeom prst="rect">
            <a:avLst/>
          </a:prstGeom>
          <a:noFill/>
          <a:ln>
            <a:noFill/>
          </a:ln>
        </p:spPr>
      </p:pic>
      <p:pic>
        <p:nvPicPr>
          <p:cNvPr id="231" name="Google Shape;231;p21"/>
          <p:cNvPicPr preferRelativeResize="0"/>
          <p:nvPr/>
        </p:nvPicPr>
        <p:blipFill>
          <a:blip r:embed="rId5">
            <a:alphaModFix/>
          </a:blip>
          <a:stretch>
            <a:fillRect/>
          </a:stretch>
        </p:blipFill>
        <p:spPr>
          <a:xfrm>
            <a:off x="2556247" y="1433736"/>
            <a:ext cx="6435353" cy="4504747"/>
          </a:xfrm>
          <a:prstGeom prst="rect">
            <a:avLst/>
          </a:prstGeom>
          <a:noFill/>
          <a:ln>
            <a:noFill/>
          </a:ln>
        </p:spPr>
      </p:pic>
    </p:spTree>
    <p:extLst>
      <p:ext uri="{BB962C8B-B14F-4D97-AF65-F5344CB8AC3E}">
        <p14:creationId xmlns:p14="http://schemas.microsoft.com/office/powerpoint/2010/main" val="226191962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1423</Words>
  <Application>Microsoft Office PowerPoint</Application>
  <PresentationFormat>Affichage à l'écran (4:3)</PresentationFormat>
  <Paragraphs>770</Paragraphs>
  <Slides>72</Slides>
  <Notes>22</Notes>
  <HiddenSlides>0</HiddenSlides>
  <MMClips>0</MMClips>
  <ScaleCrop>false</ScaleCrop>
  <HeadingPairs>
    <vt:vector size="4" baseType="variant">
      <vt:variant>
        <vt:lpstr>Thème</vt:lpstr>
      </vt:variant>
      <vt:variant>
        <vt:i4>1</vt:i4>
      </vt:variant>
      <vt:variant>
        <vt:lpstr>Titres des diapositives</vt:lpstr>
      </vt:variant>
      <vt:variant>
        <vt:i4>72</vt:i4>
      </vt:variant>
    </vt:vector>
  </HeadingPairs>
  <TitlesOfParts>
    <vt:vector size="73"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c:creator>
  <cp:lastModifiedBy>a</cp:lastModifiedBy>
  <cp:revision>19</cp:revision>
  <dcterms:created xsi:type="dcterms:W3CDTF">2023-06-13T05:46:17Z</dcterms:created>
  <dcterms:modified xsi:type="dcterms:W3CDTF">2023-06-13T09:16:03Z</dcterms:modified>
</cp:coreProperties>
</file>